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30"/>
  </p:notesMasterIdLst>
  <p:handoutMasterIdLst>
    <p:handoutMasterId r:id="rId31"/>
  </p:handoutMasterIdLst>
  <p:sldIdLst>
    <p:sldId id="1779" r:id="rId7"/>
    <p:sldId id="1829" r:id="rId8"/>
    <p:sldId id="1834" r:id="rId9"/>
    <p:sldId id="1846" r:id="rId10"/>
    <p:sldId id="1838" r:id="rId11"/>
    <p:sldId id="1851" r:id="rId12"/>
    <p:sldId id="1849" r:id="rId13"/>
    <p:sldId id="1852" r:id="rId14"/>
    <p:sldId id="1840" r:id="rId15"/>
    <p:sldId id="1841" r:id="rId16"/>
    <p:sldId id="1843" r:id="rId17"/>
    <p:sldId id="1853" r:id="rId18"/>
    <p:sldId id="1844" r:id="rId19"/>
    <p:sldId id="1856" r:id="rId20"/>
    <p:sldId id="1857" r:id="rId21"/>
    <p:sldId id="1858" r:id="rId22"/>
    <p:sldId id="1845" r:id="rId23"/>
    <p:sldId id="1854" r:id="rId24"/>
    <p:sldId id="1848" r:id="rId25"/>
    <p:sldId id="1855" r:id="rId26"/>
    <p:sldId id="1847" r:id="rId27"/>
    <p:sldId id="1850" r:id="rId28"/>
    <p:sldId id="680" r:id="rId29"/>
  </p:sldIdLst>
  <p:sldSz cx="12196763" cy="6858000"/>
  <p:notesSz cx="6805613" cy="9939338"/>
  <p:custDataLst>
    <p:tags r:id="rId32"/>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4154"/>
    <a:srgbClr val="00FA00"/>
    <a:srgbClr val="00FDFF"/>
    <a:srgbClr val="59595A"/>
    <a:srgbClr val="FFFFFF"/>
    <a:srgbClr val="6FC4F7"/>
    <a:srgbClr val="FFC000"/>
    <a:srgbClr val="F78898"/>
    <a:srgbClr val="34393C"/>
    <a:srgbClr val="3840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20" autoAdjust="0"/>
    <p:restoredTop sz="96154" autoAdjust="0"/>
  </p:normalViewPr>
  <p:slideViewPr>
    <p:cSldViewPr showGuides="1">
      <p:cViewPr varScale="1">
        <p:scale>
          <a:sx n="117" d="100"/>
          <a:sy n="117" d="100"/>
        </p:scale>
        <p:origin x="656" y="18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88" y="192"/>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2023/2/13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23</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23</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8067034" cy="2207832"/>
          </a:xfrm>
          <a:prstGeom prst="rect">
            <a:avLst/>
          </a:prstGeom>
        </p:spPr>
        <p:txBody>
          <a:bodyPr anchor="ctr"/>
          <a:lstStyle>
            <a:lvl1pPr>
              <a:lnSpc>
                <a:spcPct val="100000"/>
              </a:lnSpc>
              <a:defRPr sz="9600">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53178" y="4797152"/>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5244570C-905B-FD48-B1F4-DC0424DB3C04}"/>
              </a:ext>
            </a:extLst>
          </p:cNvPr>
          <p:cNvSpPr>
            <a:spLocks noGrp="1"/>
          </p:cNvSpPr>
          <p:nvPr>
            <p:ph sz="half" idx="10"/>
          </p:nvPr>
        </p:nvSpPr>
        <p:spPr>
          <a:xfrm>
            <a:off x="6296160" y="1476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25827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731329" cy="589190"/>
          </a:xfrm>
          <a:prstGeom prst="rect">
            <a:avLst/>
          </a:prstGeom>
        </p:spPr>
        <p:txBody>
          <a:bodyPr/>
          <a:lstStyle>
            <a:lvl1pPr>
              <a:defRPr kumimoji="0" lang="zh-CN" altLang="en-US" sz="2800" b="1" i="0" u="none" strike="noStrike" kern="0" cap="none" spc="0" normalizeH="0" baseline="0" dirty="0">
                <a:ln>
                  <a:noFill/>
                </a:ln>
                <a:solidFill>
                  <a:srgbClr val="FFC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84784"/>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6" name="内容占位符 2">
            <a:extLst>
              <a:ext uri="{FF2B5EF4-FFF2-40B4-BE49-F238E27FC236}">
                <a16:creationId xmlns:a16="http://schemas.microsoft.com/office/drawing/2014/main" id="{FC114392-2D9D-3849-A791-51E9DE791D21}"/>
              </a:ext>
            </a:extLst>
          </p:cNvPr>
          <p:cNvSpPr>
            <a:spLocks noGrp="1"/>
          </p:cNvSpPr>
          <p:nvPr>
            <p:ph sz="half" idx="10"/>
          </p:nvPr>
        </p:nvSpPr>
        <p:spPr>
          <a:xfrm>
            <a:off x="6312713"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341718"/>
          </a:xfrm>
          <a:prstGeom prst="rect">
            <a:avLst/>
          </a:prstGeom>
        </p:spPr>
        <p:txBody>
          <a:bodyPr anchor="ctr"/>
          <a:lstStyle>
            <a:lvl1pPr algn="ctr">
              <a:lnSpc>
                <a:spcPct val="100000"/>
              </a:lnSpc>
              <a:defRPr kumimoji="0" lang="zh-CN" altLang="en-US" sz="96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Tree>
    <p:extLst>
      <p:ext uri="{BB962C8B-B14F-4D97-AF65-F5344CB8AC3E}">
        <p14:creationId xmlns:p14="http://schemas.microsoft.com/office/powerpoint/2010/main" val="3126417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5" y="620688"/>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Futura Medium" panose="020B0602020204020303" pitchFamily="34" charset="-79"/>
                <a:ea typeface="微软雅黑" pitchFamily="34" charset="-122"/>
                <a:cs typeface="Futura Medium" panose="020B0602020204020303" pitchFamily="34" charset="-79"/>
              </a:defRPr>
            </a:lvl1pPr>
          </a:lstStyle>
          <a:p>
            <a:r>
              <a:rPr lang="zh-CN" altLang="en-US" dirty="0"/>
              <a:t>单击此处编辑母版标题样式</a:t>
            </a:r>
          </a:p>
        </p:txBody>
      </p:sp>
      <p:sp>
        <p:nvSpPr>
          <p:cNvPr id="3" name="内容占位符 2"/>
          <p:cNvSpPr>
            <a:spLocks noGrp="1"/>
          </p:cNvSpPr>
          <p:nvPr>
            <p:ph sz="half" idx="1"/>
          </p:nvPr>
        </p:nvSpPr>
        <p:spPr>
          <a:xfrm>
            <a:off x="623635" y="1340768"/>
            <a:ext cx="10963473" cy="4896544"/>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679570"/>
            <a:ext cx="10963473" cy="589190"/>
          </a:xfrm>
          <a:prstGeom prst="rect">
            <a:avLst/>
          </a:prstGeom>
        </p:spPr>
        <p:txBody>
          <a:bodyPr anchor="ctr"/>
          <a:lstStyle>
            <a:lvl1pPr>
              <a:defRPr kumimoji="0" lang="zh-CN" altLang="en-US" sz="2800" b="1" i="0" u="none" strike="noStrike" kern="0" cap="none" spc="0" normalizeH="0" baseline="0" dirty="0">
                <a:ln>
                  <a:noFill/>
                </a:ln>
                <a:solidFill>
                  <a:srgbClr val="C00000"/>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495552"/>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495552"/>
            <a:ext cx="5290949" cy="4525736"/>
          </a:xfrm>
          <a:prstGeom prst="rect">
            <a:avLst/>
          </a:prstGeom>
          <a:noFill/>
        </p:spPr>
        <p:txBody>
          <a:bodyPr/>
          <a:lstStyle>
            <a:lvl1pPr marL="239106" indent="-239106">
              <a:lnSpc>
                <a:spcPct val="150000"/>
              </a:lnSpc>
              <a:spcBef>
                <a:spcPts val="0"/>
              </a:spcBef>
              <a:buClr>
                <a:schemeClr val="accent2">
                  <a:lumMod val="90000"/>
                </a:schemeClr>
              </a:buClr>
              <a:defRPr sz="2000" b="0">
                <a:solidFill>
                  <a:srgbClr val="374154"/>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solidFill>
                  <a:srgbClr val="374154"/>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solidFill>
                  <a:srgbClr val="374154"/>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84442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463546"/>
            <a:ext cx="10963473" cy="589190"/>
          </a:xfrm>
          <a:prstGeom prst="rect">
            <a:avLst/>
          </a:prstGeom>
        </p:spPr>
        <p:txBody>
          <a:bodyPr anchor="ctr"/>
          <a:lstStyle>
            <a:lvl1pPr>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351536"/>
            <a:ext cx="10757396" cy="4525736"/>
          </a:xfrm>
          <a:prstGeom prst="rect">
            <a:avLst/>
          </a:prstGeom>
        </p:spPr>
        <p:txBody>
          <a:bodyPr/>
          <a:lstStyle>
            <a:lvl1pPr marL="239106" indent="-239106">
              <a:lnSpc>
                <a:spcPct val="150000"/>
              </a:lnSpc>
              <a:spcBef>
                <a:spcPts val="0"/>
              </a:spcBef>
              <a:buClr>
                <a:schemeClr val="accent2">
                  <a:lumMod val="90000"/>
                </a:schemeClr>
              </a:buClr>
              <a:defRPr sz="2000" b="0">
                <a:solidFill>
                  <a:schemeClr val="bg1"/>
                </a:solidFill>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00">
                <a:solidFill>
                  <a:schemeClr val="bg1"/>
                </a:solidFill>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400">
                <a:solidFill>
                  <a:schemeClr val="bg1"/>
                </a:solidFill>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hyperlink" Target="http://www.hiascend.com/"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hyperlink" Target="http://www.hiascend.com/" TargetMode="Externa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www.hiascend.com/" TargetMode="External"/><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hyperlink" Target="http://www.hiascend.com/" TargetMode="External"/></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hiascend.com/" TargetMode="External"/><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0.xml"/><Relationship Id="rId6" Type="http://schemas.openxmlformats.org/officeDocument/2006/relationships/hyperlink" Target="http://www.hiascend.com/" TargetMode="External"/><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299"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A05BA4E0-7564-8344-BAF3-585CC16AA126}"/>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7" name="组合 76">
            <a:extLst>
              <a:ext uri="{FF2B5EF4-FFF2-40B4-BE49-F238E27FC236}">
                <a16:creationId xmlns:a16="http://schemas.microsoft.com/office/drawing/2014/main" id="{1C581D4C-D85D-7645-85DC-6B6040651F81}"/>
              </a:ext>
            </a:extLst>
          </p:cNvPr>
          <p:cNvGrpSpPr/>
          <p:nvPr userDrawn="1"/>
        </p:nvGrpSpPr>
        <p:grpSpPr>
          <a:xfrm>
            <a:off x="12438524" y="3358802"/>
            <a:ext cx="1214711" cy="3499198"/>
            <a:chOff x="12438524" y="3358802"/>
            <a:chExt cx="1214711" cy="3499198"/>
          </a:xfrm>
        </p:grpSpPr>
        <p:sp>
          <p:nvSpPr>
            <p:cNvPr id="78" name="矩形 77">
              <a:extLst>
                <a:ext uri="{FF2B5EF4-FFF2-40B4-BE49-F238E27FC236}">
                  <a16:creationId xmlns:a16="http://schemas.microsoft.com/office/drawing/2014/main" id="{E1716A33-E975-4947-A86F-5B75BE817AF5}"/>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79" name="Group 18">
              <a:extLst>
                <a:ext uri="{FF2B5EF4-FFF2-40B4-BE49-F238E27FC236}">
                  <a16:creationId xmlns:a16="http://schemas.microsoft.com/office/drawing/2014/main" id="{7EA5066E-E0B3-164E-B79D-773C4646834E}"/>
                </a:ext>
              </a:extLst>
            </p:cNvPr>
            <p:cNvGrpSpPr>
              <a:grpSpLocks/>
            </p:cNvGrpSpPr>
            <p:nvPr/>
          </p:nvGrpSpPr>
          <p:grpSpPr bwMode="auto">
            <a:xfrm>
              <a:off x="12552504" y="3727418"/>
              <a:ext cx="986752" cy="182532"/>
              <a:chOff x="5893" y="2387"/>
              <a:chExt cx="466" cy="115"/>
            </a:xfrm>
          </p:grpSpPr>
          <p:sp>
            <p:nvSpPr>
              <p:cNvPr id="140" name="Rectangle 19">
                <a:extLst>
                  <a:ext uri="{FF2B5EF4-FFF2-40B4-BE49-F238E27FC236}">
                    <a16:creationId xmlns:a16="http://schemas.microsoft.com/office/drawing/2014/main" id="{DD111938-502A-E84C-83CF-39323C783542}"/>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0">
                <a:extLst>
                  <a:ext uri="{FF2B5EF4-FFF2-40B4-BE49-F238E27FC236}">
                    <a16:creationId xmlns:a16="http://schemas.microsoft.com/office/drawing/2014/main" id="{84CD979C-19C2-0948-8130-4402EA352CCD}"/>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1">
                <a:extLst>
                  <a:ext uri="{FF2B5EF4-FFF2-40B4-BE49-F238E27FC236}">
                    <a16:creationId xmlns:a16="http://schemas.microsoft.com/office/drawing/2014/main" id="{156ACDC3-0A30-6B4A-BA54-7E156CAFD38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2">
                <a:extLst>
                  <a:ext uri="{FF2B5EF4-FFF2-40B4-BE49-F238E27FC236}">
                    <a16:creationId xmlns:a16="http://schemas.microsoft.com/office/drawing/2014/main" id="{CAF032A0-8FC2-2743-BDDF-AD950838E289}"/>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0" name="Group 23">
              <a:extLst>
                <a:ext uri="{FF2B5EF4-FFF2-40B4-BE49-F238E27FC236}">
                  <a16:creationId xmlns:a16="http://schemas.microsoft.com/office/drawing/2014/main" id="{9651F1B9-661B-0344-8CAE-D388265CC305}"/>
                </a:ext>
              </a:extLst>
            </p:cNvPr>
            <p:cNvGrpSpPr>
              <a:grpSpLocks/>
            </p:cNvGrpSpPr>
            <p:nvPr/>
          </p:nvGrpSpPr>
          <p:grpSpPr bwMode="auto">
            <a:xfrm>
              <a:off x="12552504" y="3943282"/>
              <a:ext cx="986752" cy="182532"/>
              <a:chOff x="5893" y="2523"/>
              <a:chExt cx="466" cy="115"/>
            </a:xfrm>
          </p:grpSpPr>
          <p:sp>
            <p:nvSpPr>
              <p:cNvPr id="136" name="Rectangle 24">
                <a:extLst>
                  <a:ext uri="{FF2B5EF4-FFF2-40B4-BE49-F238E27FC236}">
                    <a16:creationId xmlns:a16="http://schemas.microsoft.com/office/drawing/2014/main" id="{32D5C8F8-147A-C841-B548-7974DFDB5EA1}"/>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25">
                <a:extLst>
                  <a:ext uri="{FF2B5EF4-FFF2-40B4-BE49-F238E27FC236}">
                    <a16:creationId xmlns:a16="http://schemas.microsoft.com/office/drawing/2014/main" id="{68BBC9FA-C675-AE4F-BD35-FE8479C5E0F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26">
                <a:extLst>
                  <a:ext uri="{FF2B5EF4-FFF2-40B4-BE49-F238E27FC236}">
                    <a16:creationId xmlns:a16="http://schemas.microsoft.com/office/drawing/2014/main" id="{35A39609-73BC-1940-9433-EFBFCEDD70C0}"/>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27">
                <a:extLst>
                  <a:ext uri="{FF2B5EF4-FFF2-40B4-BE49-F238E27FC236}">
                    <a16:creationId xmlns:a16="http://schemas.microsoft.com/office/drawing/2014/main" id="{3AA9DA63-E65F-B74E-994A-D737F1CB554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1" name="Group 28">
              <a:extLst>
                <a:ext uri="{FF2B5EF4-FFF2-40B4-BE49-F238E27FC236}">
                  <a16:creationId xmlns:a16="http://schemas.microsoft.com/office/drawing/2014/main" id="{368DE2D1-F215-DB4A-A761-FBB75CB462E1}"/>
                </a:ext>
              </a:extLst>
            </p:cNvPr>
            <p:cNvGrpSpPr>
              <a:grpSpLocks/>
            </p:cNvGrpSpPr>
            <p:nvPr/>
          </p:nvGrpSpPr>
          <p:grpSpPr bwMode="auto">
            <a:xfrm>
              <a:off x="12552504" y="4159146"/>
              <a:ext cx="986752" cy="182532"/>
              <a:chOff x="5893" y="2659"/>
              <a:chExt cx="466" cy="115"/>
            </a:xfrm>
          </p:grpSpPr>
          <p:sp>
            <p:nvSpPr>
              <p:cNvPr id="132" name="Rectangle 29">
                <a:extLst>
                  <a:ext uri="{FF2B5EF4-FFF2-40B4-BE49-F238E27FC236}">
                    <a16:creationId xmlns:a16="http://schemas.microsoft.com/office/drawing/2014/main" id="{8BE1F6C6-CC1A-574C-9896-529D53513B7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0">
                <a:extLst>
                  <a:ext uri="{FF2B5EF4-FFF2-40B4-BE49-F238E27FC236}">
                    <a16:creationId xmlns:a16="http://schemas.microsoft.com/office/drawing/2014/main" id="{BA861DDC-F977-C94A-A599-C34E982F993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1">
                <a:extLst>
                  <a:ext uri="{FF2B5EF4-FFF2-40B4-BE49-F238E27FC236}">
                    <a16:creationId xmlns:a16="http://schemas.microsoft.com/office/drawing/2014/main" id="{CA95A99E-F9CE-A743-8AA1-8378A8124C40}"/>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2">
                <a:extLst>
                  <a:ext uri="{FF2B5EF4-FFF2-40B4-BE49-F238E27FC236}">
                    <a16:creationId xmlns:a16="http://schemas.microsoft.com/office/drawing/2014/main" id="{268D5470-1625-A34F-95EB-AF6C0D04509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33">
              <a:extLst>
                <a:ext uri="{FF2B5EF4-FFF2-40B4-BE49-F238E27FC236}">
                  <a16:creationId xmlns:a16="http://schemas.microsoft.com/office/drawing/2014/main" id="{D77E76A8-9E13-8D47-BB51-CB0AE2578207}"/>
                </a:ext>
              </a:extLst>
            </p:cNvPr>
            <p:cNvGrpSpPr>
              <a:grpSpLocks/>
            </p:cNvGrpSpPr>
            <p:nvPr/>
          </p:nvGrpSpPr>
          <p:grpSpPr bwMode="auto">
            <a:xfrm>
              <a:off x="12552504" y="3511551"/>
              <a:ext cx="986752" cy="188882"/>
              <a:chOff x="5893" y="2251"/>
              <a:chExt cx="466" cy="119"/>
            </a:xfrm>
          </p:grpSpPr>
          <p:sp>
            <p:nvSpPr>
              <p:cNvPr id="128" name="Rectangle 34">
                <a:extLst>
                  <a:ext uri="{FF2B5EF4-FFF2-40B4-BE49-F238E27FC236}">
                    <a16:creationId xmlns:a16="http://schemas.microsoft.com/office/drawing/2014/main" id="{FE93E72D-D5D4-B74B-9AD4-193EDA853E7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35">
                <a:extLst>
                  <a:ext uri="{FF2B5EF4-FFF2-40B4-BE49-F238E27FC236}">
                    <a16:creationId xmlns:a16="http://schemas.microsoft.com/office/drawing/2014/main" id="{503C7F9F-98A3-C749-8209-859FFF0C5096}"/>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36">
                <a:extLst>
                  <a:ext uri="{FF2B5EF4-FFF2-40B4-BE49-F238E27FC236}">
                    <a16:creationId xmlns:a16="http://schemas.microsoft.com/office/drawing/2014/main" id="{6C126CDC-27F2-EA4E-9C34-5E373A54EC7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37">
                <a:extLst>
                  <a:ext uri="{FF2B5EF4-FFF2-40B4-BE49-F238E27FC236}">
                    <a16:creationId xmlns:a16="http://schemas.microsoft.com/office/drawing/2014/main" id="{49B9C795-0149-1445-921E-F36D548795C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38">
              <a:extLst>
                <a:ext uri="{FF2B5EF4-FFF2-40B4-BE49-F238E27FC236}">
                  <a16:creationId xmlns:a16="http://schemas.microsoft.com/office/drawing/2014/main" id="{36DC176B-BA34-D94C-A110-5BEACB8F14CD}"/>
                </a:ext>
              </a:extLst>
            </p:cNvPr>
            <p:cNvGrpSpPr>
              <a:grpSpLocks/>
            </p:cNvGrpSpPr>
            <p:nvPr/>
          </p:nvGrpSpPr>
          <p:grpSpPr bwMode="auto">
            <a:xfrm>
              <a:off x="12552504" y="4519449"/>
              <a:ext cx="986752" cy="182532"/>
              <a:chOff x="5893" y="2886"/>
              <a:chExt cx="466" cy="115"/>
            </a:xfrm>
          </p:grpSpPr>
          <p:sp>
            <p:nvSpPr>
              <p:cNvPr id="124" name="Rectangle 39">
                <a:extLst>
                  <a:ext uri="{FF2B5EF4-FFF2-40B4-BE49-F238E27FC236}">
                    <a16:creationId xmlns:a16="http://schemas.microsoft.com/office/drawing/2014/main" id="{4F14B0F4-F014-3E4B-AE94-F24A52108D7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0">
                <a:extLst>
                  <a:ext uri="{FF2B5EF4-FFF2-40B4-BE49-F238E27FC236}">
                    <a16:creationId xmlns:a16="http://schemas.microsoft.com/office/drawing/2014/main" id="{02A56543-9768-EF42-92F3-6BB27DD31501}"/>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1">
                <a:extLst>
                  <a:ext uri="{FF2B5EF4-FFF2-40B4-BE49-F238E27FC236}">
                    <a16:creationId xmlns:a16="http://schemas.microsoft.com/office/drawing/2014/main" id="{85208ADF-AFCF-D84E-94C3-0DF3C3551C7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2">
                <a:extLst>
                  <a:ext uri="{FF2B5EF4-FFF2-40B4-BE49-F238E27FC236}">
                    <a16:creationId xmlns:a16="http://schemas.microsoft.com/office/drawing/2014/main" id="{09EF86D1-EFFD-FB4E-99D1-056A4B0428E5}"/>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4" name="Group 43">
              <a:extLst>
                <a:ext uri="{FF2B5EF4-FFF2-40B4-BE49-F238E27FC236}">
                  <a16:creationId xmlns:a16="http://schemas.microsoft.com/office/drawing/2014/main" id="{D190ECF5-3089-D147-8542-BFCC8DD8FA4B}"/>
                </a:ext>
              </a:extLst>
            </p:cNvPr>
            <p:cNvGrpSpPr>
              <a:grpSpLocks/>
            </p:cNvGrpSpPr>
            <p:nvPr/>
          </p:nvGrpSpPr>
          <p:grpSpPr bwMode="auto">
            <a:xfrm>
              <a:off x="12552504" y="4735313"/>
              <a:ext cx="986752" cy="182532"/>
              <a:chOff x="5893" y="3022"/>
              <a:chExt cx="466" cy="115"/>
            </a:xfrm>
          </p:grpSpPr>
          <p:sp>
            <p:nvSpPr>
              <p:cNvPr id="120" name="Rectangle 44">
                <a:extLst>
                  <a:ext uri="{FF2B5EF4-FFF2-40B4-BE49-F238E27FC236}">
                    <a16:creationId xmlns:a16="http://schemas.microsoft.com/office/drawing/2014/main" id="{304A939D-4684-224F-80B5-F32305BA08D3}"/>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45">
                <a:extLst>
                  <a:ext uri="{FF2B5EF4-FFF2-40B4-BE49-F238E27FC236}">
                    <a16:creationId xmlns:a16="http://schemas.microsoft.com/office/drawing/2014/main" id="{753A43FA-0396-1D46-AFE7-285B80CBF5C9}"/>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46">
                <a:extLst>
                  <a:ext uri="{FF2B5EF4-FFF2-40B4-BE49-F238E27FC236}">
                    <a16:creationId xmlns:a16="http://schemas.microsoft.com/office/drawing/2014/main" id="{02FF8793-4060-C341-86D6-1463A63EB829}"/>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47">
                <a:extLst>
                  <a:ext uri="{FF2B5EF4-FFF2-40B4-BE49-F238E27FC236}">
                    <a16:creationId xmlns:a16="http://schemas.microsoft.com/office/drawing/2014/main" id="{B2740322-D473-2149-8F4C-BEE1C8F0B32B}"/>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5" name="Group 48">
              <a:extLst>
                <a:ext uri="{FF2B5EF4-FFF2-40B4-BE49-F238E27FC236}">
                  <a16:creationId xmlns:a16="http://schemas.microsoft.com/office/drawing/2014/main" id="{3AC388A6-239B-8B4C-90BB-FA963E00FA2A}"/>
                </a:ext>
              </a:extLst>
            </p:cNvPr>
            <p:cNvGrpSpPr>
              <a:grpSpLocks/>
            </p:cNvGrpSpPr>
            <p:nvPr/>
          </p:nvGrpSpPr>
          <p:grpSpPr bwMode="auto">
            <a:xfrm>
              <a:off x="12552504" y="4951179"/>
              <a:ext cx="986752" cy="182532"/>
              <a:chOff x="5893" y="3158"/>
              <a:chExt cx="466" cy="115"/>
            </a:xfrm>
          </p:grpSpPr>
          <p:sp>
            <p:nvSpPr>
              <p:cNvPr id="116" name="Rectangle 49">
                <a:extLst>
                  <a:ext uri="{FF2B5EF4-FFF2-40B4-BE49-F238E27FC236}">
                    <a16:creationId xmlns:a16="http://schemas.microsoft.com/office/drawing/2014/main" id="{DF4C8A9E-CD4A-6443-A434-264981B51088}"/>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0">
                <a:extLst>
                  <a:ext uri="{FF2B5EF4-FFF2-40B4-BE49-F238E27FC236}">
                    <a16:creationId xmlns:a16="http://schemas.microsoft.com/office/drawing/2014/main" id="{54436586-86F6-7041-901C-19B142DF3475}"/>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1">
                <a:extLst>
                  <a:ext uri="{FF2B5EF4-FFF2-40B4-BE49-F238E27FC236}">
                    <a16:creationId xmlns:a16="http://schemas.microsoft.com/office/drawing/2014/main" id="{C7AD0577-DAB9-C248-A84E-9CB2631BD661}"/>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2">
                <a:extLst>
                  <a:ext uri="{FF2B5EF4-FFF2-40B4-BE49-F238E27FC236}">
                    <a16:creationId xmlns:a16="http://schemas.microsoft.com/office/drawing/2014/main" id="{00317D90-EE50-C044-9A2B-E4748FB7FE64}"/>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53">
              <a:extLst>
                <a:ext uri="{FF2B5EF4-FFF2-40B4-BE49-F238E27FC236}">
                  <a16:creationId xmlns:a16="http://schemas.microsoft.com/office/drawing/2014/main" id="{021E2EA1-6C27-2C42-BA6F-F1BEC31E74E1}"/>
                </a:ext>
              </a:extLst>
            </p:cNvPr>
            <p:cNvGrpSpPr>
              <a:grpSpLocks/>
            </p:cNvGrpSpPr>
            <p:nvPr/>
          </p:nvGrpSpPr>
          <p:grpSpPr bwMode="auto">
            <a:xfrm>
              <a:off x="12552504" y="5311482"/>
              <a:ext cx="986752" cy="182532"/>
              <a:chOff x="5893" y="3385"/>
              <a:chExt cx="466" cy="115"/>
            </a:xfrm>
          </p:grpSpPr>
          <p:sp>
            <p:nvSpPr>
              <p:cNvPr id="112" name="Rectangle 54">
                <a:extLst>
                  <a:ext uri="{FF2B5EF4-FFF2-40B4-BE49-F238E27FC236}">
                    <a16:creationId xmlns:a16="http://schemas.microsoft.com/office/drawing/2014/main" id="{D1DA06D1-6A5D-4E48-A2F4-0A3A2252D38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55">
                <a:extLst>
                  <a:ext uri="{FF2B5EF4-FFF2-40B4-BE49-F238E27FC236}">
                    <a16:creationId xmlns:a16="http://schemas.microsoft.com/office/drawing/2014/main" id="{CF6A4082-3EB0-3C45-9803-2EA2765B4D5A}"/>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56">
                <a:extLst>
                  <a:ext uri="{FF2B5EF4-FFF2-40B4-BE49-F238E27FC236}">
                    <a16:creationId xmlns:a16="http://schemas.microsoft.com/office/drawing/2014/main" id="{83D69B3D-D262-7D4E-9E5B-2434EB5961F6}"/>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57">
                <a:extLst>
                  <a:ext uri="{FF2B5EF4-FFF2-40B4-BE49-F238E27FC236}">
                    <a16:creationId xmlns:a16="http://schemas.microsoft.com/office/drawing/2014/main" id="{930EBB15-6A45-C84D-B3CB-7693B0D28B63}"/>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58">
              <a:extLst>
                <a:ext uri="{FF2B5EF4-FFF2-40B4-BE49-F238E27FC236}">
                  <a16:creationId xmlns:a16="http://schemas.microsoft.com/office/drawing/2014/main" id="{DCCA46C1-AC80-9A43-B484-DF810FA07239}"/>
                </a:ext>
              </a:extLst>
            </p:cNvPr>
            <p:cNvGrpSpPr>
              <a:grpSpLocks/>
            </p:cNvGrpSpPr>
            <p:nvPr/>
          </p:nvGrpSpPr>
          <p:grpSpPr bwMode="auto">
            <a:xfrm>
              <a:off x="12552504" y="5527346"/>
              <a:ext cx="986752" cy="182532"/>
              <a:chOff x="5893" y="3521"/>
              <a:chExt cx="466" cy="115"/>
            </a:xfrm>
          </p:grpSpPr>
          <p:sp>
            <p:nvSpPr>
              <p:cNvPr id="108" name="Rectangle 59">
                <a:extLst>
                  <a:ext uri="{FF2B5EF4-FFF2-40B4-BE49-F238E27FC236}">
                    <a16:creationId xmlns:a16="http://schemas.microsoft.com/office/drawing/2014/main" id="{B7AAC26E-61BC-8749-AFAC-2E252B49BA17}"/>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0">
                <a:extLst>
                  <a:ext uri="{FF2B5EF4-FFF2-40B4-BE49-F238E27FC236}">
                    <a16:creationId xmlns:a16="http://schemas.microsoft.com/office/drawing/2014/main" id="{91831544-45FF-E340-A94D-AE3297CEC6A5}"/>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1">
                <a:extLst>
                  <a:ext uri="{FF2B5EF4-FFF2-40B4-BE49-F238E27FC236}">
                    <a16:creationId xmlns:a16="http://schemas.microsoft.com/office/drawing/2014/main" id="{F5730482-B978-904B-A3AC-EEA183D7D02D}"/>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2">
                <a:extLst>
                  <a:ext uri="{FF2B5EF4-FFF2-40B4-BE49-F238E27FC236}">
                    <a16:creationId xmlns:a16="http://schemas.microsoft.com/office/drawing/2014/main" id="{FF93F8AC-D977-0C40-BB33-2DF702AF7BC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63">
              <a:extLst>
                <a:ext uri="{FF2B5EF4-FFF2-40B4-BE49-F238E27FC236}">
                  <a16:creationId xmlns:a16="http://schemas.microsoft.com/office/drawing/2014/main" id="{A9C1A99E-1354-BD40-92CC-1097A88D55CE}"/>
                </a:ext>
              </a:extLst>
            </p:cNvPr>
            <p:cNvGrpSpPr>
              <a:grpSpLocks/>
            </p:cNvGrpSpPr>
            <p:nvPr/>
          </p:nvGrpSpPr>
          <p:grpSpPr bwMode="auto">
            <a:xfrm>
              <a:off x="12552504" y="5743210"/>
              <a:ext cx="986752" cy="182532"/>
              <a:chOff x="5893" y="3657"/>
              <a:chExt cx="466" cy="115"/>
            </a:xfrm>
          </p:grpSpPr>
          <p:sp>
            <p:nvSpPr>
              <p:cNvPr id="104" name="Rectangle 64">
                <a:extLst>
                  <a:ext uri="{FF2B5EF4-FFF2-40B4-BE49-F238E27FC236}">
                    <a16:creationId xmlns:a16="http://schemas.microsoft.com/office/drawing/2014/main" id="{AC412130-84DC-7846-BAD4-21EDBE12F3C0}"/>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65">
                <a:extLst>
                  <a:ext uri="{FF2B5EF4-FFF2-40B4-BE49-F238E27FC236}">
                    <a16:creationId xmlns:a16="http://schemas.microsoft.com/office/drawing/2014/main" id="{B300F66A-C8D1-0545-A0CB-35310ED8C77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66">
                <a:extLst>
                  <a:ext uri="{FF2B5EF4-FFF2-40B4-BE49-F238E27FC236}">
                    <a16:creationId xmlns:a16="http://schemas.microsoft.com/office/drawing/2014/main" id="{3C6A783E-509F-DF46-B321-B8468B0E162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67">
                <a:extLst>
                  <a:ext uri="{FF2B5EF4-FFF2-40B4-BE49-F238E27FC236}">
                    <a16:creationId xmlns:a16="http://schemas.microsoft.com/office/drawing/2014/main" id="{C55DE921-1AFF-2640-86D9-F1DF6A78D9E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68">
              <a:extLst>
                <a:ext uri="{FF2B5EF4-FFF2-40B4-BE49-F238E27FC236}">
                  <a16:creationId xmlns:a16="http://schemas.microsoft.com/office/drawing/2014/main" id="{A6E1B667-43FA-DE4A-98DD-972135751421}"/>
                </a:ext>
              </a:extLst>
            </p:cNvPr>
            <p:cNvGrpSpPr>
              <a:grpSpLocks/>
            </p:cNvGrpSpPr>
            <p:nvPr/>
          </p:nvGrpSpPr>
          <p:grpSpPr bwMode="auto">
            <a:xfrm>
              <a:off x="12552504" y="6103513"/>
              <a:ext cx="986752" cy="182532"/>
              <a:chOff x="5893" y="3884"/>
              <a:chExt cx="466" cy="115"/>
            </a:xfrm>
          </p:grpSpPr>
          <p:sp>
            <p:nvSpPr>
              <p:cNvPr id="100" name="Rectangle 69">
                <a:extLst>
                  <a:ext uri="{FF2B5EF4-FFF2-40B4-BE49-F238E27FC236}">
                    <a16:creationId xmlns:a16="http://schemas.microsoft.com/office/drawing/2014/main" id="{7F936C4A-7764-6446-BE7A-6F8A72D2893A}"/>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0">
                <a:extLst>
                  <a:ext uri="{FF2B5EF4-FFF2-40B4-BE49-F238E27FC236}">
                    <a16:creationId xmlns:a16="http://schemas.microsoft.com/office/drawing/2014/main" id="{0DCBE27F-587E-9746-A51C-CC068DCE79FA}"/>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1">
                <a:extLst>
                  <a:ext uri="{FF2B5EF4-FFF2-40B4-BE49-F238E27FC236}">
                    <a16:creationId xmlns:a16="http://schemas.microsoft.com/office/drawing/2014/main" id="{091416AB-BFD7-E94A-95F3-DA237E23E67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2">
                <a:extLst>
                  <a:ext uri="{FF2B5EF4-FFF2-40B4-BE49-F238E27FC236}">
                    <a16:creationId xmlns:a16="http://schemas.microsoft.com/office/drawing/2014/main" id="{BC557144-ED30-534B-B997-B7D438CD02BE}"/>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73">
              <a:extLst>
                <a:ext uri="{FF2B5EF4-FFF2-40B4-BE49-F238E27FC236}">
                  <a16:creationId xmlns:a16="http://schemas.microsoft.com/office/drawing/2014/main" id="{F4F296F4-53EB-3348-AB7A-A5230551390A}"/>
                </a:ext>
              </a:extLst>
            </p:cNvPr>
            <p:cNvGrpSpPr>
              <a:grpSpLocks/>
            </p:cNvGrpSpPr>
            <p:nvPr/>
          </p:nvGrpSpPr>
          <p:grpSpPr bwMode="auto">
            <a:xfrm>
              <a:off x="12552504" y="6328901"/>
              <a:ext cx="986752" cy="182532"/>
              <a:chOff x="5893" y="4026"/>
              <a:chExt cx="466" cy="115"/>
            </a:xfrm>
          </p:grpSpPr>
          <p:sp>
            <p:nvSpPr>
              <p:cNvPr id="96" name="Rectangle 74">
                <a:extLst>
                  <a:ext uri="{FF2B5EF4-FFF2-40B4-BE49-F238E27FC236}">
                    <a16:creationId xmlns:a16="http://schemas.microsoft.com/office/drawing/2014/main" id="{C64053B1-E458-5F4D-864B-681210E63854}"/>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75">
                <a:extLst>
                  <a:ext uri="{FF2B5EF4-FFF2-40B4-BE49-F238E27FC236}">
                    <a16:creationId xmlns:a16="http://schemas.microsoft.com/office/drawing/2014/main" id="{35B4E54A-981E-AE46-9D4B-5175D931098D}"/>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76">
                <a:extLst>
                  <a:ext uri="{FF2B5EF4-FFF2-40B4-BE49-F238E27FC236}">
                    <a16:creationId xmlns:a16="http://schemas.microsoft.com/office/drawing/2014/main" id="{09370D3C-5439-6842-9FA4-6AA598C3075A}"/>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77">
                <a:extLst>
                  <a:ext uri="{FF2B5EF4-FFF2-40B4-BE49-F238E27FC236}">
                    <a16:creationId xmlns:a16="http://schemas.microsoft.com/office/drawing/2014/main" id="{32B53C8E-23DF-0140-9CC5-C0F33A97A5E7}"/>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78">
              <a:extLst>
                <a:ext uri="{FF2B5EF4-FFF2-40B4-BE49-F238E27FC236}">
                  <a16:creationId xmlns:a16="http://schemas.microsoft.com/office/drawing/2014/main" id="{50FD0AD5-9944-0347-BFF6-664AE3D781A1}"/>
                </a:ext>
              </a:extLst>
            </p:cNvPr>
            <p:cNvGrpSpPr>
              <a:grpSpLocks/>
            </p:cNvGrpSpPr>
            <p:nvPr/>
          </p:nvGrpSpPr>
          <p:grpSpPr bwMode="auto">
            <a:xfrm>
              <a:off x="12552504" y="6552703"/>
              <a:ext cx="986752" cy="182532"/>
              <a:chOff x="5893" y="4167"/>
              <a:chExt cx="466" cy="115"/>
            </a:xfrm>
          </p:grpSpPr>
          <p:sp>
            <p:nvSpPr>
              <p:cNvPr id="92" name="Rectangle 79">
                <a:extLst>
                  <a:ext uri="{FF2B5EF4-FFF2-40B4-BE49-F238E27FC236}">
                    <a16:creationId xmlns:a16="http://schemas.microsoft.com/office/drawing/2014/main" id="{E732A77E-8505-1E40-A258-EFDCBCEC8EB1}"/>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3" name="Rectangle 80">
                <a:extLst>
                  <a:ext uri="{FF2B5EF4-FFF2-40B4-BE49-F238E27FC236}">
                    <a16:creationId xmlns:a16="http://schemas.microsoft.com/office/drawing/2014/main" id="{32B69D4E-72C3-9649-B97D-0EFE46A72E9E}"/>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4" name="Rectangle 81">
                <a:extLst>
                  <a:ext uri="{FF2B5EF4-FFF2-40B4-BE49-F238E27FC236}">
                    <a16:creationId xmlns:a16="http://schemas.microsoft.com/office/drawing/2014/main" id="{E69042FB-994A-D542-BD0E-6F82FB751DF0}"/>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5" name="Rectangle 82">
                <a:extLst>
                  <a:ext uri="{FF2B5EF4-FFF2-40B4-BE49-F238E27FC236}">
                    <a16:creationId xmlns:a16="http://schemas.microsoft.com/office/drawing/2014/main" id="{D5B29B49-BB12-3F44-9E6E-4F0D381B2C3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4" name="Rectangle 83">
            <a:extLst>
              <a:ext uri="{FF2B5EF4-FFF2-40B4-BE49-F238E27FC236}">
                <a16:creationId xmlns:a16="http://schemas.microsoft.com/office/drawing/2014/main" id="{C93DD7E9-B2BB-8D43-911F-C0381565FB38}"/>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5" name="Rectangle 84">
            <a:extLst>
              <a:ext uri="{FF2B5EF4-FFF2-40B4-BE49-F238E27FC236}">
                <a16:creationId xmlns:a16="http://schemas.microsoft.com/office/drawing/2014/main" id="{208BE6BD-83EA-3945-8804-48D4553AC936}"/>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6" name="组合 15">
            <a:extLst>
              <a:ext uri="{FF2B5EF4-FFF2-40B4-BE49-F238E27FC236}">
                <a16:creationId xmlns:a16="http://schemas.microsoft.com/office/drawing/2014/main" id="{0471D311-6605-F244-939C-1A0F1511AD57}"/>
              </a:ext>
            </a:extLst>
          </p:cNvPr>
          <p:cNvGrpSpPr/>
          <p:nvPr userDrawn="1"/>
        </p:nvGrpSpPr>
        <p:grpSpPr>
          <a:xfrm>
            <a:off x="12438524" y="3358802"/>
            <a:ext cx="1214711" cy="3499198"/>
            <a:chOff x="12438524" y="3358802"/>
            <a:chExt cx="1214711" cy="3499198"/>
          </a:xfrm>
        </p:grpSpPr>
        <p:sp>
          <p:nvSpPr>
            <p:cNvPr id="15" name="矩形 14">
              <a:extLst>
                <a:ext uri="{FF2B5EF4-FFF2-40B4-BE49-F238E27FC236}">
                  <a16:creationId xmlns:a16="http://schemas.microsoft.com/office/drawing/2014/main" id="{D08D99DE-5ABC-2D44-AA9C-BC1F88EC17FA}"/>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副标题 2">
            <a:extLst>
              <a:ext uri="{FF2B5EF4-FFF2-40B4-BE49-F238E27FC236}">
                <a16:creationId xmlns:a16="http://schemas.microsoft.com/office/drawing/2014/main" id="{A634CC0A-DFBC-A14F-BE2B-B5B3D2F6625A}"/>
              </a:ext>
            </a:extLst>
          </p:cNvPr>
          <p:cNvSpPr txBox="1">
            <a:spLocks/>
          </p:cNvSpPr>
          <p:nvPr userDrawn="1"/>
        </p:nvSpPr>
        <p:spPr bwMode="auto">
          <a:xfrm>
            <a:off x="9939205" y="6309320"/>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6"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7" name="副标题 2"/>
          <p:cNvSpPr txBox="1">
            <a:spLocks/>
          </p:cNvSpPr>
          <p:nvPr userDrawn="1"/>
        </p:nvSpPr>
        <p:spPr bwMode="auto">
          <a:xfrm>
            <a:off x="3664323" y="6289094"/>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Ascend</a:t>
            </a:r>
          </a:p>
        </p:txBody>
      </p:sp>
      <p:pic>
        <p:nvPicPr>
          <p:cNvPr id="1026" name="Picture 2"/>
          <p:cNvPicPr>
            <a:picLocks noChangeAspect="1" noChangeArrowheads="1"/>
          </p:cNvPicPr>
          <p:nvPr userDrawn="1"/>
        </p:nvPicPr>
        <p:blipFill>
          <a:blip r:embed="rId7" cstate="print">
            <a:extLst>
              <a:ext uri="{28A0092B-C50C-407E-A947-70E740481C1C}">
                <a14:useLocalDpi xmlns:a14="http://schemas.microsoft.com/office/drawing/2010/main"/>
              </a:ext>
            </a:extLst>
          </a:blip>
          <a:srcRect/>
          <a:stretch>
            <a:fillRect/>
          </a:stretch>
        </p:blipFill>
        <p:spPr bwMode="auto">
          <a:xfrm>
            <a:off x="143395" y="6237312"/>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Rectangle 5"/>
          <p:cNvSpPr>
            <a:spLocks noChangeArrowheads="1"/>
          </p:cNvSpPr>
          <p:nvPr userDrawn="1"/>
        </p:nvSpPr>
        <p:spPr bwMode="auto">
          <a:xfrm>
            <a:off x="8493235" y="6362118"/>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
        <p:nvSpPr>
          <p:cNvPr id="85" name="副标题 2">
            <a:extLst>
              <a:ext uri="{FF2B5EF4-FFF2-40B4-BE49-F238E27FC236}">
                <a16:creationId xmlns:a16="http://schemas.microsoft.com/office/drawing/2014/main" id="{9AB308A9-0BE9-714A-B697-9DA5E538225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8">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6" name="Rectangle 15">
            <a:extLst>
              <a:ext uri="{FF2B5EF4-FFF2-40B4-BE49-F238E27FC236}">
                <a16:creationId xmlns:a16="http://schemas.microsoft.com/office/drawing/2014/main" id="{5F0D27D0-6BBA-6040-99DD-9D74A376C229}"/>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79" name="组合 78">
            <a:extLst>
              <a:ext uri="{FF2B5EF4-FFF2-40B4-BE49-F238E27FC236}">
                <a16:creationId xmlns:a16="http://schemas.microsoft.com/office/drawing/2014/main" id="{0AEBE44D-B240-1047-8AE1-2A41842C9EF5}"/>
              </a:ext>
            </a:extLst>
          </p:cNvPr>
          <p:cNvGrpSpPr/>
          <p:nvPr userDrawn="1"/>
        </p:nvGrpSpPr>
        <p:grpSpPr>
          <a:xfrm>
            <a:off x="12438524" y="3358802"/>
            <a:ext cx="1214711" cy="3499198"/>
            <a:chOff x="12438524" y="3358802"/>
            <a:chExt cx="1214711" cy="3499198"/>
          </a:xfrm>
        </p:grpSpPr>
        <p:sp>
          <p:nvSpPr>
            <p:cNvPr id="80" name="矩形 79">
              <a:extLst>
                <a:ext uri="{FF2B5EF4-FFF2-40B4-BE49-F238E27FC236}">
                  <a16:creationId xmlns:a16="http://schemas.microsoft.com/office/drawing/2014/main" id="{6E75B5C4-174B-534E-99A7-4017609E4120}"/>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81" name="Group 18">
              <a:extLst>
                <a:ext uri="{FF2B5EF4-FFF2-40B4-BE49-F238E27FC236}">
                  <a16:creationId xmlns:a16="http://schemas.microsoft.com/office/drawing/2014/main" id="{FE94B37C-E1F1-684F-A002-9902065015EC}"/>
                </a:ext>
              </a:extLst>
            </p:cNvPr>
            <p:cNvGrpSpPr>
              <a:grpSpLocks/>
            </p:cNvGrpSpPr>
            <p:nvPr/>
          </p:nvGrpSpPr>
          <p:grpSpPr bwMode="auto">
            <a:xfrm>
              <a:off x="12552504" y="3727418"/>
              <a:ext cx="986752" cy="182532"/>
              <a:chOff x="5893" y="2387"/>
              <a:chExt cx="466" cy="115"/>
            </a:xfrm>
          </p:grpSpPr>
          <p:sp>
            <p:nvSpPr>
              <p:cNvPr id="144" name="Rectangle 19">
                <a:extLst>
                  <a:ext uri="{FF2B5EF4-FFF2-40B4-BE49-F238E27FC236}">
                    <a16:creationId xmlns:a16="http://schemas.microsoft.com/office/drawing/2014/main" id="{78A268BC-D3D4-3945-9984-290E632840EC}"/>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5" name="Rectangle 20">
                <a:extLst>
                  <a:ext uri="{FF2B5EF4-FFF2-40B4-BE49-F238E27FC236}">
                    <a16:creationId xmlns:a16="http://schemas.microsoft.com/office/drawing/2014/main" id="{A6090A13-C83C-2847-86D3-8ED00CE6F313}"/>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6" name="Rectangle 21">
                <a:extLst>
                  <a:ext uri="{FF2B5EF4-FFF2-40B4-BE49-F238E27FC236}">
                    <a16:creationId xmlns:a16="http://schemas.microsoft.com/office/drawing/2014/main" id="{A401A15C-7868-8E42-B649-7E8F610AE968}"/>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7" name="Rectangle 22">
                <a:extLst>
                  <a:ext uri="{FF2B5EF4-FFF2-40B4-BE49-F238E27FC236}">
                    <a16:creationId xmlns:a16="http://schemas.microsoft.com/office/drawing/2014/main" id="{2DE2C758-6DAB-3E49-974C-22059EDB5ED0}"/>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2" name="Group 23">
              <a:extLst>
                <a:ext uri="{FF2B5EF4-FFF2-40B4-BE49-F238E27FC236}">
                  <a16:creationId xmlns:a16="http://schemas.microsoft.com/office/drawing/2014/main" id="{AF280DAB-266C-9144-86E2-144461CD1043}"/>
                </a:ext>
              </a:extLst>
            </p:cNvPr>
            <p:cNvGrpSpPr>
              <a:grpSpLocks/>
            </p:cNvGrpSpPr>
            <p:nvPr/>
          </p:nvGrpSpPr>
          <p:grpSpPr bwMode="auto">
            <a:xfrm>
              <a:off x="12552504" y="3943282"/>
              <a:ext cx="986752" cy="182532"/>
              <a:chOff x="5893" y="2523"/>
              <a:chExt cx="466" cy="115"/>
            </a:xfrm>
          </p:grpSpPr>
          <p:sp>
            <p:nvSpPr>
              <p:cNvPr id="140" name="Rectangle 24">
                <a:extLst>
                  <a:ext uri="{FF2B5EF4-FFF2-40B4-BE49-F238E27FC236}">
                    <a16:creationId xmlns:a16="http://schemas.microsoft.com/office/drawing/2014/main" id="{F7077ABD-F234-3B45-BD19-97A98A850EF3}"/>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1" name="Rectangle 25">
                <a:extLst>
                  <a:ext uri="{FF2B5EF4-FFF2-40B4-BE49-F238E27FC236}">
                    <a16:creationId xmlns:a16="http://schemas.microsoft.com/office/drawing/2014/main" id="{734082A6-194A-3F41-9F1E-41DF51B5490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2" name="Rectangle 26">
                <a:extLst>
                  <a:ext uri="{FF2B5EF4-FFF2-40B4-BE49-F238E27FC236}">
                    <a16:creationId xmlns:a16="http://schemas.microsoft.com/office/drawing/2014/main" id="{1D77F031-CF25-AE42-8E19-E5EF69D08D5D}"/>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43" name="Rectangle 27">
                <a:extLst>
                  <a:ext uri="{FF2B5EF4-FFF2-40B4-BE49-F238E27FC236}">
                    <a16:creationId xmlns:a16="http://schemas.microsoft.com/office/drawing/2014/main" id="{7BE49B44-4D10-8F48-8220-01AC6743283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3" name="Group 28">
              <a:extLst>
                <a:ext uri="{FF2B5EF4-FFF2-40B4-BE49-F238E27FC236}">
                  <a16:creationId xmlns:a16="http://schemas.microsoft.com/office/drawing/2014/main" id="{F016FB11-1E0A-8540-9C0C-E06F13CA097E}"/>
                </a:ext>
              </a:extLst>
            </p:cNvPr>
            <p:cNvGrpSpPr>
              <a:grpSpLocks/>
            </p:cNvGrpSpPr>
            <p:nvPr/>
          </p:nvGrpSpPr>
          <p:grpSpPr bwMode="auto">
            <a:xfrm>
              <a:off x="12552504" y="4159146"/>
              <a:ext cx="986752" cy="182532"/>
              <a:chOff x="5893" y="2659"/>
              <a:chExt cx="466" cy="115"/>
            </a:xfrm>
          </p:grpSpPr>
          <p:sp>
            <p:nvSpPr>
              <p:cNvPr id="136" name="Rectangle 29">
                <a:extLst>
                  <a:ext uri="{FF2B5EF4-FFF2-40B4-BE49-F238E27FC236}">
                    <a16:creationId xmlns:a16="http://schemas.microsoft.com/office/drawing/2014/main" id="{98C97CFF-95B2-3E4D-A057-C8EEE453DE76}"/>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7" name="Rectangle 30">
                <a:extLst>
                  <a:ext uri="{FF2B5EF4-FFF2-40B4-BE49-F238E27FC236}">
                    <a16:creationId xmlns:a16="http://schemas.microsoft.com/office/drawing/2014/main" id="{7DC45F03-85BB-C94A-9F19-93E79FC99651}"/>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8" name="Rectangle 31">
                <a:extLst>
                  <a:ext uri="{FF2B5EF4-FFF2-40B4-BE49-F238E27FC236}">
                    <a16:creationId xmlns:a16="http://schemas.microsoft.com/office/drawing/2014/main" id="{DE803727-D384-D74F-836D-06462F48EA17}"/>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9" name="Rectangle 32">
                <a:extLst>
                  <a:ext uri="{FF2B5EF4-FFF2-40B4-BE49-F238E27FC236}">
                    <a16:creationId xmlns:a16="http://schemas.microsoft.com/office/drawing/2014/main" id="{DC9DA388-B05C-BB46-B940-37E62937197B}"/>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6" name="Group 33">
              <a:extLst>
                <a:ext uri="{FF2B5EF4-FFF2-40B4-BE49-F238E27FC236}">
                  <a16:creationId xmlns:a16="http://schemas.microsoft.com/office/drawing/2014/main" id="{80516E18-79C1-BF46-A829-59DDDE7B190A}"/>
                </a:ext>
              </a:extLst>
            </p:cNvPr>
            <p:cNvGrpSpPr>
              <a:grpSpLocks/>
            </p:cNvGrpSpPr>
            <p:nvPr/>
          </p:nvGrpSpPr>
          <p:grpSpPr bwMode="auto">
            <a:xfrm>
              <a:off x="12552504" y="3511551"/>
              <a:ext cx="986752" cy="188882"/>
              <a:chOff x="5893" y="2251"/>
              <a:chExt cx="466" cy="119"/>
            </a:xfrm>
          </p:grpSpPr>
          <p:sp>
            <p:nvSpPr>
              <p:cNvPr id="132" name="Rectangle 34">
                <a:extLst>
                  <a:ext uri="{FF2B5EF4-FFF2-40B4-BE49-F238E27FC236}">
                    <a16:creationId xmlns:a16="http://schemas.microsoft.com/office/drawing/2014/main" id="{FD73BA44-330D-2F42-9839-CD27228C6348}"/>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3" name="Rectangle 35">
                <a:extLst>
                  <a:ext uri="{FF2B5EF4-FFF2-40B4-BE49-F238E27FC236}">
                    <a16:creationId xmlns:a16="http://schemas.microsoft.com/office/drawing/2014/main" id="{5016EF6D-279F-B340-9667-A8AE1DFA942F}"/>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4" name="Rectangle 36">
                <a:extLst>
                  <a:ext uri="{FF2B5EF4-FFF2-40B4-BE49-F238E27FC236}">
                    <a16:creationId xmlns:a16="http://schemas.microsoft.com/office/drawing/2014/main" id="{17BD6F8D-671A-CB42-AC6D-5CB878B6D233}"/>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5" name="Rectangle 37">
                <a:extLst>
                  <a:ext uri="{FF2B5EF4-FFF2-40B4-BE49-F238E27FC236}">
                    <a16:creationId xmlns:a16="http://schemas.microsoft.com/office/drawing/2014/main" id="{80BFA420-341E-784D-97C1-CA4EB2DF99B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7" name="Group 38">
              <a:extLst>
                <a:ext uri="{FF2B5EF4-FFF2-40B4-BE49-F238E27FC236}">
                  <a16:creationId xmlns:a16="http://schemas.microsoft.com/office/drawing/2014/main" id="{113C15F0-B8A3-D940-9BBC-DC87E5D377FF}"/>
                </a:ext>
              </a:extLst>
            </p:cNvPr>
            <p:cNvGrpSpPr>
              <a:grpSpLocks/>
            </p:cNvGrpSpPr>
            <p:nvPr/>
          </p:nvGrpSpPr>
          <p:grpSpPr bwMode="auto">
            <a:xfrm>
              <a:off x="12552504" y="4519449"/>
              <a:ext cx="986752" cy="182532"/>
              <a:chOff x="5893" y="2886"/>
              <a:chExt cx="466" cy="115"/>
            </a:xfrm>
          </p:grpSpPr>
          <p:sp>
            <p:nvSpPr>
              <p:cNvPr id="128" name="Rectangle 39">
                <a:extLst>
                  <a:ext uri="{FF2B5EF4-FFF2-40B4-BE49-F238E27FC236}">
                    <a16:creationId xmlns:a16="http://schemas.microsoft.com/office/drawing/2014/main" id="{0FCD2644-873C-364B-8794-FB5DDC55739B}"/>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9" name="Rectangle 40">
                <a:extLst>
                  <a:ext uri="{FF2B5EF4-FFF2-40B4-BE49-F238E27FC236}">
                    <a16:creationId xmlns:a16="http://schemas.microsoft.com/office/drawing/2014/main" id="{88E82062-E2D8-104E-877E-7299A202773B}"/>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0" name="Rectangle 41">
                <a:extLst>
                  <a:ext uri="{FF2B5EF4-FFF2-40B4-BE49-F238E27FC236}">
                    <a16:creationId xmlns:a16="http://schemas.microsoft.com/office/drawing/2014/main" id="{0B20ED13-C438-FC42-97AF-70FD93225E60}"/>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31" name="Rectangle 42">
                <a:extLst>
                  <a:ext uri="{FF2B5EF4-FFF2-40B4-BE49-F238E27FC236}">
                    <a16:creationId xmlns:a16="http://schemas.microsoft.com/office/drawing/2014/main" id="{B0CDA2D6-D44E-BB4A-81BA-60E9DD4C7F3E}"/>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8" name="Group 43">
              <a:extLst>
                <a:ext uri="{FF2B5EF4-FFF2-40B4-BE49-F238E27FC236}">
                  <a16:creationId xmlns:a16="http://schemas.microsoft.com/office/drawing/2014/main" id="{6C47AEC9-E44E-7A4E-96CF-B98299B5522A}"/>
                </a:ext>
              </a:extLst>
            </p:cNvPr>
            <p:cNvGrpSpPr>
              <a:grpSpLocks/>
            </p:cNvGrpSpPr>
            <p:nvPr/>
          </p:nvGrpSpPr>
          <p:grpSpPr bwMode="auto">
            <a:xfrm>
              <a:off x="12552504" y="4735313"/>
              <a:ext cx="986752" cy="182532"/>
              <a:chOff x="5893" y="3022"/>
              <a:chExt cx="466" cy="115"/>
            </a:xfrm>
          </p:grpSpPr>
          <p:sp>
            <p:nvSpPr>
              <p:cNvPr id="124" name="Rectangle 44">
                <a:extLst>
                  <a:ext uri="{FF2B5EF4-FFF2-40B4-BE49-F238E27FC236}">
                    <a16:creationId xmlns:a16="http://schemas.microsoft.com/office/drawing/2014/main" id="{5704526A-72A0-6B4C-BD19-10E8D93A9D6B}"/>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5" name="Rectangle 45">
                <a:extLst>
                  <a:ext uri="{FF2B5EF4-FFF2-40B4-BE49-F238E27FC236}">
                    <a16:creationId xmlns:a16="http://schemas.microsoft.com/office/drawing/2014/main" id="{55D7F1F7-3CF2-2D49-B1D8-A9131DD958C8}"/>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6" name="Rectangle 46">
                <a:extLst>
                  <a:ext uri="{FF2B5EF4-FFF2-40B4-BE49-F238E27FC236}">
                    <a16:creationId xmlns:a16="http://schemas.microsoft.com/office/drawing/2014/main" id="{5536878C-9A77-8E43-AA67-8512E44B7B8D}"/>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7" name="Rectangle 47">
                <a:extLst>
                  <a:ext uri="{FF2B5EF4-FFF2-40B4-BE49-F238E27FC236}">
                    <a16:creationId xmlns:a16="http://schemas.microsoft.com/office/drawing/2014/main" id="{6C483BFD-776A-CE43-AF6B-FFE5F5D76D58}"/>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9" name="Group 48">
              <a:extLst>
                <a:ext uri="{FF2B5EF4-FFF2-40B4-BE49-F238E27FC236}">
                  <a16:creationId xmlns:a16="http://schemas.microsoft.com/office/drawing/2014/main" id="{A0F9180E-9F48-EE4D-9EA3-5586D4BDF6FB}"/>
                </a:ext>
              </a:extLst>
            </p:cNvPr>
            <p:cNvGrpSpPr>
              <a:grpSpLocks/>
            </p:cNvGrpSpPr>
            <p:nvPr/>
          </p:nvGrpSpPr>
          <p:grpSpPr bwMode="auto">
            <a:xfrm>
              <a:off x="12552504" y="4951179"/>
              <a:ext cx="986752" cy="182532"/>
              <a:chOff x="5893" y="3158"/>
              <a:chExt cx="466" cy="115"/>
            </a:xfrm>
          </p:grpSpPr>
          <p:sp>
            <p:nvSpPr>
              <p:cNvPr id="120" name="Rectangle 49">
                <a:extLst>
                  <a:ext uri="{FF2B5EF4-FFF2-40B4-BE49-F238E27FC236}">
                    <a16:creationId xmlns:a16="http://schemas.microsoft.com/office/drawing/2014/main" id="{7F8F9A75-C921-7341-9A23-DBDCDC1B2619}"/>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1" name="Rectangle 50">
                <a:extLst>
                  <a:ext uri="{FF2B5EF4-FFF2-40B4-BE49-F238E27FC236}">
                    <a16:creationId xmlns:a16="http://schemas.microsoft.com/office/drawing/2014/main" id="{AC226384-8DBE-9841-A45A-F2CB694FDF41}"/>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2" name="Rectangle 51">
                <a:extLst>
                  <a:ext uri="{FF2B5EF4-FFF2-40B4-BE49-F238E27FC236}">
                    <a16:creationId xmlns:a16="http://schemas.microsoft.com/office/drawing/2014/main" id="{5A85650A-E4C5-074F-9137-CABFBA2B769F}"/>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23" name="Rectangle 52">
                <a:extLst>
                  <a:ext uri="{FF2B5EF4-FFF2-40B4-BE49-F238E27FC236}">
                    <a16:creationId xmlns:a16="http://schemas.microsoft.com/office/drawing/2014/main" id="{928A1787-A3CC-2D4C-B5DE-20C2DD1907B5}"/>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0" name="Group 53">
              <a:extLst>
                <a:ext uri="{FF2B5EF4-FFF2-40B4-BE49-F238E27FC236}">
                  <a16:creationId xmlns:a16="http://schemas.microsoft.com/office/drawing/2014/main" id="{96D554F2-B1AA-3547-ACAE-FD72B57528B5}"/>
                </a:ext>
              </a:extLst>
            </p:cNvPr>
            <p:cNvGrpSpPr>
              <a:grpSpLocks/>
            </p:cNvGrpSpPr>
            <p:nvPr/>
          </p:nvGrpSpPr>
          <p:grpSpPr bwMode="auto">
            <a:xfrm>
              <a:off x="12552504" y="5311482"/>
              <a:ext cx="986752" cy="182532"/>
              <a:chOff x="5893" y="3385"/>
              <a:chExt cx="466" cy="115"/>
            </a:xfrm>
          </p:grpSpPr>
          <p:sp>
            <p:nvSpPr>
              <p:cNvPr id="116" name="Rectangle 54">
                <a:extLst>
                  <a:ext uri="{FF2B5EF4-FFF2-40B4-BE49-F238E27FC236}">
                    <a16:creationId xmlns:a16="http://schemas.microsoft.com/office/drawing/2014/main" id="{707F084C-E82D-9041-A45E-F937AF2D9DDD}"/>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7" name="Rectangle 55">
                <a:extLst>
                  <a:ext uri="{FF2B5EF4-FFF2-40B4-BE49-F238E27FC236}">
                    <a16:creationId xmlns:a16="http://schemas.microsoft.com/office/drawing/2014/main" id="{D9FBABE9-27E1-A745-963F-053AD32BCDCF}"/>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8" name="Rectangle 56">
                <a:extLst>
                  <a:ext uri="{FF2B5EF4-FFF2-40B4-BE49-F238E27FC236}">
                    <a16:creationId xmlns:a16="http://schemas.microsoft.com/office/drawing/2014/main" id="{580DACF8-D4A8-5F4A-ABDB-900AB4166CBA}"/>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9" name="Rectangle 57">
                <a:extLst>
                  <a:ext uri="{FF2B5EF4-FFF2-40B4-BE49-F238E27FC236}">
                    <a16:creationId xmlns:a16="http://schemas.microsoft.com/office/drawing/2014/main" id="{7FD63E0A-1859-FE45-8460-39EFEC15E20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1" name="Group 58">
              <a:extLst>
                <a:ext uri="{FF2B5EF4-FFF2-40B4-BE49-F238E27FC236}">
                  <a16:creationId xmlns:a16="http://schemas.microsoft.com/office/drawing/2014/main" id="{D28003DF-D49D-264C-A28B-05E6B32D7295}"/>
                </a:ext>
              </a:extLst>
            </p:cNvPr>
            <p:cNvGrpSpPr>
              <a:grpSpLocks/>
            </p:cNvGrpSpPr>
            <p:nvPr/>
          </p:nvGrpSpPr>
          <p:grpSpPr bwMode="auto">
            <a:xfrm>
              <a:off x="12552504" y="5527346"/>
              <a:ext cx="986752" cy="182532"/>
              <a:chOff x="5893" y="3521"/>
              <a:chExt cx="466" cy="115"/>
            </a:xfrm>
          </p:grpSpPr>
          <p:sp>
            <p:nvSpPr>
              <p:cNvPr id="112" name="Rectangle 59">
                <a:extLst>
                  <a:ext uri="{FF2B5EF4-FFF2-40B4-BE49-F238E27FC236}">
                    <a16:creationId xmlns:a16="http://schemas.microsoft.com/office/drawing/2014/main" id="{9603B163-0D54-1947-84A8-DE77D43847A1}"/>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3" name="Rectangle 60">
                <a:extLst>
                  <a:ext uri="{FF2B5EF4-FFF2-40B4-BE49-F238E27FC236}">
                    <a16:creationId xmlns:a16="http://schemas.microsoft.com/office/drawing/2014/main" id="{579289F7-49B1-6F48-872D-CA98C954701B}"/>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4" name="Rectangle 61">
                <a:extLst>
                  <a:ext uri="{FF2B5EF4-FFF2-40B4-BE49-F238E27FC236}">
                    <a16:creationId xmlns:a16="http://schemas.microsoft.com/office/drawing/2014/main" id="{69A2D88C-BED9-2249-9ED9-49DF387ACB08}"/>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5" name="Rectangle 62">
                <a:extLst>
                  <a:ext uri="{FF2B5EF4-FFF2-40B4-BE49-F238E27FC236}">
                    <a16:creationId xmlns:a16="http://schemas.microsoft.com/office/drawing/2014/main" id="{F72FAEB2-9671-5448-9477-0C0AF673F69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2" name="Group 63">
              <a:extLst>
                <a:ext uri="{FF2B5EF4-FFF2-40B4-BE49-F238E27FC236}">
                  <a16:creationId xmlns:a16="http://schemas.microsoft.com/office/drawing/2014/main" id="{DA96FCC8-5FE9-D144-AB36-A42DD32D2D6D}"/>
                </a:ext>
              </a:extLst>
            </p:cNvPr>
            <p:cNvGrpSpPr>
              <a:grpSpLocks/>
            </p:cNvGrpSpPr>
            <p:nvPr/>
          </p:nvGrpSpPr>
          <p:grpSpPr bwMode="auto">
            <a:xfrm>
              <a:off x="12552504" y="5743210"/>
              <a:ext cx="986752" cy="182532"/>
              <a:chOff x="5893" y="3657"/>
              <a:chExt cx="466" cy="115"/>
            </a:xfrm>
          </p:grpSpPr>
          <p:sp>
            <p:nvSpPr>
              <p:cNvPr id="108" name="Rectangle 64">
                <a:extLst>
                  <a:ext uri="{FF2B5EF4-FFF2-40B4-BE49-F238E27FC236}">
                    <a16:creationId xmlns:a16="http://schemas.microsoft.com/office/drawing/2014/main" id="{6207FB59-1231-0C4A-874C-33971902B237}"/>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9" name="Rectangle 65">
                <a:extLst>
                  <a:ext uri="{FF2B5EF4-FFF2-40B4-BE49-F238E27FC236}">
                    <a16:creationId xmlns:a16="http://schemas.microsoft.com/office/drawing/2014/main" id="{F649D630-7F44-FE45-BEF5-65314D8990A9}"/>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0" name="Rectangle 66">
                <a:extLst>
                  <a:ext uri="{FF2B5EF4-FFF2-40B4-BE49-F238E27FC236}">
                    <a16:creationId xmlns:a16="http://schemas.microsoft.com/office/drawing/2014/main" id="{81E212F1-1508-0F42-978E-28F2E5457546}"/>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11" name="Rectangle 67">
                <a:extLst>
                  <a:ext uri="{FF2B5EF4-FFF2-40B4-BE49-F238E27FC236}">
                    <a16:creationId xmlns:a16="http://schemas.microsoft.com/office/drawing/2014/main" id="{3D5C9D94-34F2-B54F-BE78-5F1FDA58A459}"/>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3" name="Group 68">
              <a:extLst>
                <a:ext uri="{FF2B5EF4-FFF2-40B4-BE49-F238E27FC236}">
                  <a16:creationId xmlns:a16="http://schemas.microsoft.com/office/drawing/2014/main" id="{BD32AFAC-D574-234A-870B-701C55C3C04E}"/>
                </a:ext>
              </a:extLst>
            </p:cNvPr>
            <p:cNvGrpSpPr>
              <a:grpSpLocks/>
            </p:cNvGrpSpPr>
            <p:nvPr/>
          </p:nvGrpSpPr>
          <p:grpSpPr bwMode="auto">
            <a:xfrm>
              <a:off x="12552504" y="6103513"/>
              <a:ext cx="986752" cy="182532"/>
              <a:chOff x="5893" y="3884"/>
              <a:chExt cx="466" cy="115"/>
            </a:xfrm>
          </p:grpSpPr>
          <p:sp>
            <p:nvSpPr>
              <p:cNvPr id="104" name="Rectangle 69">
                <a:extLst>
                  <a:ext uri="{FF2B5EF4-FFF2-40B4-BE49-F238E27FC236}">
                    <a16:creationId xmlns:a16="http://schemas.microsoft.com/office/drawing/2014/main" id="{93A97BBA-F2D2-6045-A80B-34D728F57FB8}"/>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5" name="Rectangle 70">
                <a:extLst>
                  <a:ext uri="{FF2B5EF4-FFF2-40B4-BE49-F238E27FC236}">
                    <a16:creationId xmlns:a16="http://schemas.microsoft.com/office/drawing/2014/main" id="{69D6D1F7-1AD4-6A4B-A6CF-1E2368DA68FC}"/>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6" name="Rectangle 71">
                <a:extLst>
                  <a:ext uri="{FF2B5EF4-FFF2-40B4-BE49-F238E27FC236}">
                    <a16:creationId xmlns:a16="http://schemas.microsoft.com/office/drawing/2014/main" id="{F7DA91D9-CD56-974F-A170-E6F501358174}"/>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7" name="Rectangle 72">
                <a:extLst>
                  <a:ext uri="{FF2B5EF4-FFF2-40B4-BE49-F238E27FC236}">
                    <a16:creationId xmlns:a16="http://schemas.microsoft.com/office/drawing/2014/main" id="{5CC3E513-AF85-DA42-A69F-8C02BF54AC58}"/>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4" name="Group 73">
              <a:extLst>
                <a:ext uri="{FF2B5EF4-FFF2-40B4-BE49-F238E27FC236}">
                  <a16:creationId xmlns:a16="http://schemas.microsoft.com/office/drawing/2014/main" id="{AF567667-F7BC-9248-A1C8-8A2251957F9E}"/>
                </a:ext>
              </a:extLst>
            </p:cNvPr>
            <p:cNvGrpSpPr>
              <a:grpSpLocks/>
            </p:cNvGrpSpPr>
            <p:nvPr/>
          </p:nvGrpSpPr>
          <p:grpSpPr bwMode="auto">
            <a:xfrm>
              <a:off x="12552504" y="6328901"/>
              <a:ext cx="986752" cy="182532"/>
              <a:chOff x="5893" y="4026"/>
              <a:chExt cx="466" cy="115"/>
            </a:xfrm>
          </p:grpSpPr>
          <p:sp>
            <p:nvSpPr>
              <p:cNvPr id="100" name="Rectangle 74">
                <a:extLst>
                  <a:ext uri="{FF2B5EF4-FFF2-40B4-BE49-F238E27FC236}">
                    <a16:creationId xmlns:a16="http://schemas.microsoft.com/office/drawing/2014/main" id="{FFA73BAB-564A-1748-85FA-7DD4850441E9}"/>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1" name="Rectangle 75">
                <a:extLst>
                  <a:ext uri="{FF2B5EF4-FFF2-40B4-BE49-F238E27FC236}">
                    <a16:creationId xmlns:a16="http://schemas.microsoft.com/office/drawing/2014/main" id="{64CCF173-4A8D-EF4B-8A72-B096FC19FFE1}"/>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2" name="Rectangle 76">
                <a:extLst>
                  <a:ext uri="{FF2B5EF4-FFF2-40B4-BE49-F238E27FC236}">
                    <a16:creationId xmlns:a16="http://schemas.microsoft.com/office/drawing/2014/main" id="{4BF27227-A166-384B-B8D1-B80A4EDAB603}"/>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103" name="Rectangle 77">
                <a:extLst>
                  <a:ext uri="{FF2B5EF4-FFF2-40B4-BE49-F238E27FC236}">
                    <a16:creationId xmlns:a16="http://schemas.microsoft.com/office/drawing/2014/main" id="{2846B208-84B8-264B-9543-DDE16F2558B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5" name="Group 78">
              <a:extLst>
                <a:ext uri="{FF2B5EF4-FFF2-40B4-BE49-F238E27FC236}">
                  <a16:creationId xmlns:a16="http://schemas.microsoft.com/office/drawing/2014/main" id="{A6867BC2-B515-1044-A4DB-1CACF71026CE}"/>
                </a:ext>
              </a:extLst>
            </p:cNvPr>
            <p:cNvGrpSpPr>
              <a:grpSpLocks/>
            </p:cNvGrpSpPr>
            <p:nvPr/>
          </p:nvGrpSpPr>
          <p:grpSpPr bwMode="auto">
            <a:xfrm>
              <a:off x="12552504" y="6552703"/>
              <a:ext cx="986752" cy="182532"/>
              <a:chOff x="5893" y="4167"/>
              <a:chExt cx="466" cy="115"/>
            </a:xfrm>
          </p:grpSpPr>
          <p:sp>
            <p:nvSpPr>
              <p:cNvPr id="96" name="Rectangle 79">
                <a:extLst>
                  <a:ext uri="{FF2B5EF4-FFF2-40B4-BE49-F238E27FC236}">
                    <a16:creationId xmlns:a16="http://schemas.microsoft.com/office/drawing/2014/main" id="{74E04B94-468E-2248-9C3F-E63329CEF76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7" name="Rectangle 80">
                <a:extLst>
                  <a:ext uri="{FF2B5EF4-FFF2-40B4-BE49-F238E27FC236}">
                    <a16:creationId xmlns:a16="http://schemas.microsoft.com/office/drawing/2014/main" id="{15876452-B116-F14F-9B61-38B9EB17974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8" name="Rectangle 81">
                <a:extLst>
                  <a:ext uri="{FF2B5EF4-FFF2-40B4-BE49-F238E27FC236}">
                    <a16:creationId xmlns:a16="http://schemas.microsoft.com/office/drawing/2014/main" id="{2371676A-90CD-3C4A-9BEE-A321FCCB39A1}"/>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99" name="Rectangle 82">
                <a:extLst>
                  <a:ext uri="{FF2B5EF4-FFF2-40B4-BE49-F238E27FC236}">
                    <a16:creationId xmlns:a16="http://schemas.microsoft.com/office/drawing/2014/main" id="{3FB2EBE4-59EF-5344-9150-C0AA244BC6AD}"/>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148" name="Rectangle 83">
            <a:extLst>
              <a:ext uri="{FF2B5EF4-FFF2-40B4-BE49-F238E27FC236}">
                <a16:creationId xmlns:a16="http://schemas.microsoft.com/office/drawing/2014/main" id="{6CB3F72E-2447-3C40-9100-B7FA6A0D2CFA}"/>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149" name="Rectangle 84">
            <a:extLst>
              <a:ext uri="{FF2B5EF4-FFF2-40B4-BE49-F238E27FC236}">
                <a16:creationId xmlns:a16="http://schemas.microsoft.com/office/drawing/2014/main" id="{86FC681E-D926-9240-8144-A807ABCB6707}"/>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14" r:id="rId1"/>
    <p:sldLayoutId id="2147483905" r:id="rId2"/>
    <p:sldLayoutId id="2147483904" r:id="rId3"/>
    <p:sldLayoutId id="2147483919"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sp>
        <p:nvSpPr>
          <p:cNvPr id="6" name="TextBox 2">
            <a:extLst>
              <a:ext uri="{FF2B5EF4-FFF2-40B4-BE49-F238E27FC236}">
                <a16:creationId xmlns:a16="http://schemas.microsoft.com/office/drawing/2014/main" id="{6785A3D6-1271-D247-9E96-1B376F4BE7BE}"/>
              </a:ext>
            </a:extLst>
          </p:cNvPr>
          <p:cNvSpPr txBox="1"/>
          <p:nvPr userDrawn="1"/>
        </p:nvSpPr>
        <p:spPr>
          <a:xfrm>
            <a:off x="683443" y="6308432"/>
            <a:ext cx="2858305"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Ascend</a:t>
            </a:r>
            <a:endParaRPr lang="en-US" sz="10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409749"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
        <p:nvSpPr>
          <p:cNvPr id="12" name="副标题 2">
            <a:extLst>
              <a:ext uri="{FF2B5EF4-FFF2-40B4-BE49-F238E27FC236}">
                <a16:creationId xmlns:a16="http://schemas.microsoft.com/office/drawing/2014/main" id="{6AC1DEEA-44E7-5A4B-8BAC-917AAEA4F58B}"/>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4">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9" name="Rectangle 15">
            <a:extLst>
              <a:ext uri="{FF2B5EF4-FFF2-40B4-BE49-F238E27FC236}">
                <a16:creationId xmlns:a16="http://schemas.microsoft.com/office/drawing/2014/main" id="{4466B2F1-46AF-6646-AB30-333E1D53BE9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10" name="组合 9">
            <a:extLst>
              <a:ext uri="{FF2B5EF4-FFF2-40B4-BE49-F238E27FC236}">
                <a16:creationId xmlns:a16="http://schemas.microsoft.com/office/drawing/2014/main" id="{2C311E83-0C3A-3C45-A028-88B37A431B9D}"/>
              </a:ext>
            </a:extLst>
          </p:cNvPr>
          <p:cNvGrpSpPr/>
          <p:nvPr userDrawn="1"/>
        </p:nvGrpSpPr>
        <p:grpSpPr>
          <a:xfrm>
            <a:off x="12438524" y="3358802"/>
            <a:ext cx="1214711" cy="3499198"/>
            <a:chOff x="12438524" y="3358802"/>
            <a:chExt cx="1214711" cy="3499198"/>
          </a:xfrm>
        </p:grpSpPr>
        <p:sp>
          <p:nvSpPr>
            <p:cNvPr id="11" name="矩形 10">
              <a:extLst>
                <a:ext uri="{FF2B5EF4-FFF2-40B4-BE49-F238E27FC236}">
                  <a16:creationId xmlns:a16="http://schemas.microsoft.com/office/drawing/2014/main" id="{E435AE01-E7DD-AF4E-AA1B-812CE36B5EC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3" name="Group 18">
              <a:extLst>
                <a:ext uri="{FF2B5EF4-FFF2-40B4-BE49-F238E27FC236}">
                  <a16:creationId xmlns:a16="http://schemas.microsoft.com/office/drawing/2014/main" id="{A8685BCD-2CC8-9A4C-B78C-3D30202C708E}"/>
                </a:ext>
              </a:extLst>
            </p:cNvPr>
            <p:cNvGrpSpPr>
              <a:grpSpLocks/>
            </p:cNvGrpSpPr>
            <p:nvPr/>
          </p:nvGrpSpPr>
          <p:grpSpPr bwMode="auto">
            <a:xfrm>
              <a:off x="12552504" y="3727418"/>
              <a:ext cx="986752" cy="182532"/>
              <a:chOff x="5893" y="2387"/>
              <a:chExt cx="466" cy="115"/>
            </a:xfrm>
          </p:grpSpPr>
          <p:sp>
            <p:nvSpPr>
              <p:cNvPr id="74" name="Rectangle 19">
                <a:extLst>
                  <a:ext uri="{FF2B5EF4-FFF2-40B4-BE49-F238E27FC236}">
                    <a16:creationId xmlns:a16="http://schemas.microsoft.com/office/drawing/2014/main" id="{A80992E3-584E-124F-946E-258B6BA31513}"/>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0">
                <a:extLst>
                  <a:ext uri="{FF2B5EF4-FFF2-40B4-BE49-F238E27FC236}">
                    <a16:creationId xmlns:a16="http://schemas.microsoft.com/office/drawing/2014/main" id="{4C66CF87-B0A6-D645-9051-5FA5EA3DC9F2}"/>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6" name="Rectangle 21">
                <a:extLst>
                  <a:ext uri="{FF2B5EF4-FFF2-40B4-BE49-F238E27FC236}">
                    <a16:creationId xmlns:a16="http://schemas.microsoft.com/office/drawing/2014/main" id="{3EEA2556-9BE2-F74F-A776-D9C1A0C00F31}"/>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7" name="Rectangle 22">
                <a:extLst>
                  <a:ext uri="{FF2B5EF4-FFF2-40B4-BE49-F238E27FC236}">
                    <a16:creationId xmlns:a16="http://schemas.microsoft.com/office/drawing/2014/main" id="{235AE957-1872-5147-A5C7-589C1F4E8BFA}"/>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23">
              <a:extLst>
                <a:ext uri="{FF2B5EF4-FFF2-40B4-BE49-F238E27FC236}">
                  <a16:creationId xmlns:a16="http://schemas.microsoft.com/office/drawing/2014/main" id="{F1B21CFB-F39A-F045-8EEE-B7981A1415DC}"/>
                </a:ext>
              </a:extLst>
            </p:cNvPr>
            <p:cNvGrpSpPr>
              <a:grpSpLocks/>
            </p:cNvGrpSpPr>
            <p:nvPr/>
          </p:nvGrpSpPr>
          <p:grpSpPr bwMode="auto">
            <a:xfrm>
              <a:off x="12552504" y="3943282"/>
              <a:ext cx="986752" cy="182532"/>
              <a:chOff x="5893" y="2523"/>
              <a:chExt cx="466" cy="115"/>
            </a:xfrm>
          </p:grpSpPr>
          <p:sp>
            <p:nvSpPr>
              <p:cNvPr id="70" name="Rectangle 24">
                <a:extLst>
                  <a:ext uri="{FF2B5EF4-FFF2-40B4-BE49-F238E27FC236}">
                    <a16:creationId xmlns:a16="http://schemas.microsoft.com/office/drawing/2014/main" id="{3EABAC9A-3CF9-E64B-8440-DE8736C41EDE}"/>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5">
                <a:extLst>
                  <a:ext uri="{FF2B5EF4-FFF2-40B4-BE49-F238E27FC236}">
                    <a16:creationId xmlns:a16="http://schemas.microsoft.com/office/drawing/2014/main" id="{01E27795-30D3-7645-8651-68183744148A}"/>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2" name="Rectangle 26">
                <a:extLst>
                  <a:ext uri="{FF2B5EF4-FFF2-40B4-BE49-F238E27FC236}">
                    <a16:creationId xmlns:a16="http://schemas.microsoft.com/office/drawing/2014/main" id="{2622A0D6-13F2-A64F-9967-A27AA2302606}"/>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7">
                <a:extLst>
                  <a:ext uri="{FF2B5EF4-FFF2-40B4-BE49-F238E27FC236}">
                    <a16:creationId xmlns:a16="http://schemas.microsoft.com/office/drawing/2014/main" id="{488B0313-C836-3744-9F5D-1EE89E35ACDB}"/>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28">
              <a:extLst>
                <a:ext uri="{FF2B5EF4-FFF2-40B4-BE49-F238E27FC236}">
                  <a16:creationId xmlns:a16="http://schemas.microsoft.com/office/drawing/2014/main" id="{0DA70542-9B11-404D-AE6E-68E67906A8F6}"/>
                </a:ext>
              </a:extLst>
            </p:cNvPr>
            <p:cNvGrpSpPr>
              <a:grpSpLocks/>
            </p:cNvGrpSpPr>
            <p:nvPr/>
          </p:nvGrpSpPr>
          <p:grpSpPr bwMode="auto">
            <a:xfrm>
              <a:off x="12552504" y="4159146"/>
              <a:ext cx="986752" cy="182532"/>
              <a:chOff x="5893" y="2659"/>
              <a:chExt cx="466" cy="115"/>
            </a:xfrm>
          </p:grpSpPr>
          <p:sp>
            <p:nvSpPr>
              <p:cNvPr id="66" name="Rectangle 29">
                <a:extLst>
                  <a:ext uri="{FF2B5EF4-FFF2-40B4-BE49-F238E27FC236}">
                    <a16:creationId xmlns:a16="http://schemas.microsoft.com/office/drawing/2014/main" id="{A228A5DC-35D1-8849-BD24-000B1BF09D9E}"/>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0">
                <a:extLst>
                  <a:ext uri="{FF2B5EF4-FFF2-40B4-BE49-F238E27FC236}">
                    <a16:creationId xmlns:a16="http://schemas.microsoft.com/office/drawing/2014/main" id="{CF7D16F2-702C-DA42-8C8D-CC96FB172600}"/>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8" name="Rectangle 31">
                <a:extLst>
                  <a:ext uri="{FF2B5EF4-FFF2-40B4-BE49-F238E27FC236}">
                    <a16:creationId xmlns:a16="http://schemas.microsoft.com/office/drawing/2014/main" id="{10DE8E02-B1A0-CD40-837F-88881A166011}"/>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32">
                <a:extLst>
                  <a:ext uri="{FF2B5EF4-FFF2-40B4-BE49-F238E27FC236}">
                    <a16:creationId xmlns:a16="http://schemas.microsoft.com/office/drawing/2014/main" id="{AAEBA474-5603-6841-AA23-ECC415F40FAD}"/>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33">
              <a:extLst>
                <a:ext uri="{FF2B5EF4-FFF2-40B4-BE49-F238E27FC236}">
                  <a16:creationId xmlns:a16="http://schemas.microsoft.com/office/drawing/2014/main" id="{167E5F96-7515-A645-9CD7-BBD03B606CFF}"/>
                </a:ext>
              </a:extLst>
            </p:cNvPr>
            <p:cNvGrpSpPr>
              <a:grpSpLocks/>
            </p:cNvGrpSpPr>
            <p:nvPr/>
          </p:nvGrpSpPr>
          <p:grpSpPr bwMode="auto">
            <a:xfrm>
              <a:off x="12552504" y="3511551"/>
              <a:ext cx="986752" cy="188882"/>
              <a:chOff x="5893" y="2251"/>
              <a:chExt cx="466" cy="119"/>
            </a:xfrm>
          </p:grpSpPr>
          <p:sp>
            <p:nvSpPr>
              <p:cNvPr id="62" name="Rectangle 34">
                <a:extLst>
                  <a:ext uri="{FF2B5EF4-FFF2-40B4-BE49-F238E27FC236}">
                    <a16:creationId xmlns:a16="http://schemas.microsoft.com/office/drawing/2014/main" id="{745A2AE0-0169-8C4A-ADBF-C87487EB16D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5">
                <a:extLst>
                  <a:ext uri="{FF2B5EF4-FFF2-40B4-BE49-F238E27FC236}">
                    <a16:creationId xmlns:a16="http://schemas.microsoft.com/office/drawing/2014/main" id="{179E07FC-696B-0544-A756-4D4BAC276482}"/>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4" name="Rectangle 36">
                <a:extLst>
                  <a:ext uri="{FF2B5EF4-FFF2-40B4-BE49-F238E27FC236}">
                    <a16:creationId xmlns:a16="http://schemas.microsoft.com/office/drawing/2014/main" id="{3A8B2158-83BF-8344-A729-291FE998B654}"/>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7">
                <a:extLst>
                  <a:ext uri="{FF2B5EF4-FFF2-40B4-BE49-F238E27FC236}">
                    <a16:creationId xmlns:a16="http://schemas.microsoft.com/office/drawing/2014/main" id="{6058413D-1F82-5741-BCB9-DB5C853981F6}"/>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38">
              <a:extLst>
                <a:ext uri="{FF2B5EF4-FFF2-40B4-BE49-F238E27FC236}">
                  <a16:creationId xmlns:a16="http://schemas.microsoft.com/office/drawing/2014/main" id="{2F127F1F-EFD7-6D4C-8FD5-AB1F456B14EE}"/>
                </a:ext>
              </a:extLst>
            </p:cNvPr>
            <p:cNvGrpSpPr>
              <a:grpSpLocks/>
            </p:cNvGrpSpPr>
            <p:nvPr/>
          </p:nvGrpSpPr>
          <p:grpSpPr bwMode="auto">
            <a:xfrm>
              <a:off x="12552504" y="4519449"/>
              <a:ext cx="986752" cy="182532"/>
              <a:chOff x="5893" y="2886"/>
              <a:chExt cx="466" cy="115"/>
            </a:xfrm>
          </p:grpSpPr>
          <p:sp>
            <p:nvSpPr>
              <p:cNvPr id="58" name="Rectangle 39">
                <a:extLst>
                  <a:ext uri="{FF2B5EF4-FFF2-40B4-BE49-F238E27FC236}">
                    <a16:creationId xmlns:a16="http://schemas.microsoft.com/office/drawing/2014/main" id="{0AC44748-DFC2-4F44-B437-7976FC2820D4}"/>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0">
                <a:extLst>
                  <a:ext uri="{FF2B5EF4-FFF2-40B4-BE49-F238E27FC236}">
                    <a16:creationId xmlns:a16="http://schemas.microsoft.com/office/drawing/2014/main" id="{A61AEE11-55AF-8D41-AB57-9255ECA4587F}"/>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0" name="Rectangle 41">
                <a:extLst>
                  <a:ext uri="{FF2B5EF4-FFF2-40B4-BE49-F238E27FC236}">
                    <a16:creationId xmlns:a16="http://schemas.microsoft.com/office/drawing/2014/main" id="{05BFC6DD-568C-F54C-B86F-F9C3B4704BCF}"/>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42">
                <a:extLst>
                  <a:ext uri="{FF2B5EF4-FFF2-40B4-BE49-F238E27FC236}">
                    <a16:creationId xmlns:a16="http://schemas.microsoft.com/office/drawing/2014/main" id="{2C6DD277-BABC-CB4B-B03D-C995FD1C4C33}"/>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43">
              <a:extLst>
                <a:ext uri="{FF2B5EF4-FFF2-40B4-BE49-F238E27FC236}">
                  <a16:creationId xmlns:a16="http://schemas.microsoft.com/office/drawing/2014/main" id="{6D67B024-83C8-5D4F-890B-024CF165820A}"/>
                </a:ext>
              </a:extLst>
            </p:cNvPr>
            <p:cNvGrpSpPr>
              <a:grpSpLocks/>
            </p:cNvGrpSpPr>
            <p:nvPr/>
          </p:nvGrpSpPr>
          <p:grpSpPr bwMode="auto">
            <a:xfrm>
              <a:off x="12552504" y="4735313"/>
              <a:ext cx="986752" cy="182532"/>
              <a:chOff x="5893" y="3022"/>
              <a:chExt cx="466" cy="115"/>
            </a:xfrm>
          </p:grpSpPr>
          <p:sp>
            <p:nvSpPr>
              <p:cNvPr id="54" name="Rectangle 44">
                <a:extLst>
                  <a:ext uri="{FF2B5EF4-FFF2-40B4-BE49-F238E27FC236}">
                    <a16:creationId xmlns:a16="http://schemas.microsoft.com/office/drawing/2014/main" id="{9C0DF3F7-3A7F-EC4E-A51F-631B5A33CADD}"/>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5">
                <a:extLst>
                  <a:ext uri="{FF2B5EF4-FFF2-40B4-BE49-F238E27FC236}">
                    <a16:creationId xmlns:a16="http://schemas.microsoft.com/office/drawing/2014/main" id="{2A4C3CFA-D760-6243-8ACC-E44C9A49C2E4}"/>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6" name="Rectangle 46">
                <a:extLst>
                  <a:ext uri="{FF2B5EF4-FFF2-40B4-BE49-F238E27FC236}">
                    <a16:creationId xmlns:a16="http://schemas.microsoft.com/office/drawing/2014/main" id="{AEB4ED0C-26C0-A342-B121-B71B03599D1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7">
                <a:extLst>
                  <a:ext uri="{FF2B5EF4-FFF2-40B4-BE49-F238E27FC236}">
                    <a16:creationId xmlns:a16="http://schemas.microsoft.com/office/drawing/2014/main" id="{E474DFF7-B144-DD4C-8713-CC31AA1ADA0A}"/>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48">
              <a:extLst>
                <a:ext uri="{FF2B5EF4-FFF2-40B4-BE49-F238E27FC236}">
                  <a16:creationId xmlns:a16="http://schemas.microsoft.com/office/drawing/2014/main" id="{48C40D30-4135-594D-ABA0-97E12F07B000}"/>
                </a:ext>
              </a:extLst>
            </p:cNvPr>
            <p:cNvGrpSpPr>
              <a:grpSpLocks/>
            </p:cNvGrpSpPr>
            <p:nvPr/>
          </p:nvGrpSpPr>
          <p:grpSpPr bwMode="auto">
            <a:xfrm>
              <a:off x="12552504" y="4951179"/>
              <a:ext cx="986752" cy="182532"/>
              <a:chOff x="5893" y="3158"/>
              <a:chExt cx="466" cy="115"/>
            </a:xfrm>
          </p:grpSpPr>
          <p:sp>
            <p:nvSpPr>
              <p:cNvPr id="50" name="Rectangle 49">
                <a:extLst>
                  <a:ext uri="{FF2B5EF4-FFF2-40B4-BE49-F238E27FC236}">
                    <a16:creationId xmlns:a16="http://schemas.microsoft.com/office/drawing/2014/main" id="{D6F60393-1D8A-7A4E-982F-6064C54E87D6}"/>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0">
                <a:extLst>
                  <a:ext uri="{FF2B5EF4-FFF2-40B4-BE49-F238E27FC236}">
                    <a16:creationId xmlns:a16="http://schemas.microsoft.com/office/drawing/2014/main" id="{5B465114-BEE3-3544-BABE-9B2DFEA0AA00}"/>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2" name="Rectangle 51">
                <a:extLst>
                  <a:ext uri="{FF2B5EF4-FFF2-40B4-BE49-F238E27FC236}">
                    <a16:creationId xmlns:a16="http://schemas.microsoft.com/office/drawing/2014/main" id="{6190EF85-BA13-274E-8C24-BE228CDDCC0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52">
                <a:extLst>
                  <a:ext uri="{FF2B5EF4-FFF2-40B4-BE49-F238E27FC236}">
                    <a16:creationId xmlns:a16="http://schemas.microsoft.com/office/drawing/2014/main" id="{82C8C9F3-514D-364D-9FFD-CBE5C996210D}"/>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53">
              <a:extLst>
                <a:ext uri="{FF2B5EF4-FFF2-40B4-BE49-F238E27FC236}">
                  <a16:creationId xmlns:a16="http://schemas.microsoft.com/office/drawing/2014/main" id="{C6919B01-22AD-F34A-828C-978319D00742}"/>
                </a:ext>
              </a:extLst>
            </p:cNvPr>
            <p:cNvGrpSpPr>
              <a:grpSpLocks/>
            </p:cNvGrpSpPr>
            <p:nvPr/>
          </p:nvGrpSpPr>
          <p:grpSpPr bwMode="auto">
            <a:xfrm>
              <a:off x="12552504" y="5311482"/>
              <a:ext cx="986752" cy="182532"/>
              <a:chOff x="5893" y="3385"/>
              <a:chExt cx="466" cy="115"/>
            </a:xfrm>
          </p:grpSpPr>
          <p:sp>
            <p:nvSpPr>
              <p:cNvPr id="46" name="Rectangle 54">
                <a:extLst>
                  <a:ext uri="{FF2B5EF4-FFF2-40B4-BE49-F238E27FC236}">
                    <a16:creationId xmlns:a16="http://schemas.microsoft.com/office/drawing/2014/main" id="{265A3AE5-27AB-1745-88E1-980673B15EA8}"/>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5">
                <a:extLst>
                  <a:ext uri="{FF2B5EF4-FFF2-40B4-BE49-F238E27FC236}">
                    <a16:creationId xmlns:a16="http://schemas.microsoft.com/office/drawing/2014/main" id="{FD08B925-7547-834D-BBEA-B54FCC87C08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8" name="Rectangle 56">
                <a:extLst>
                  <a:ext uri="{FF2B5EF4-FFF2-40B4-BE49-F238E27FC236}">
                    <a16:creationId xmlns:a16="http://schemas.microsoft.com/office/drawing/2014/main" id="{87962C6A-5500-2C48-A134-8CAD29229034}"/>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7">
                <a:extLst>
                  <a:ext uri="{FF2B5EF4-FFF2-40B4-BE49-F238E27FC236}">
                    <a16:creationId xmlns:a16="http://schemas.microsoft.com/office/drawing/2014/main" id="{DCFF11E6-E95E-7A43-82E6-9417066B03A2}"/>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58">
              <a:extLst>
                <a:ext uri="{FF2B5EF4-FFF2-40B4-BE49-F238E27FC236}">
                  <a16:creationId xmlns:a16="http://schemas.microsoft.com/office/drawing/2014/main" id="{2EDE5C5F-D1CE-DE47-836F-F157E3A12410}"/>
                </a:ext>
              </a:extLst>
            </p:cNvPr>
            <p:cNvGrpSpPr>
              <a:grpSpLocks/>
            </p:cNvGrpSpPr>
            <p:nvPr/>
          </p:nvGrpSpPr>
          <p:grpSpPr bwMode="auto">
            <a:xfrm>
              <a:off x="12552504" y="5527346"/>
              <a:ext cx="986752" cy="182532"/>
              <a:chOff x="5893" y="3521"/>
              <a:chExt cx="466" cy="115"/>
            </a:xfrm>
          </p:grpSpPr>
          <p:sp>
            <p:nvSpPr>
              <p:cNvPr id="42" name="Rectangle 59">
                <a:extLst>
                  <a:ext uri="{FF2B5EF4-FFF2-40B4-BE49-F238E27FC236}">
                    <a16:creationId xmlns:a16="http://schemas.microsoft.com/office/drawing/2014/main" id="{3CAE60EF-6238-9144-B8A9-AA147BC274AB}"/>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0">
                <a:extLst>
                  <a:ext uri="{FF2B5EF4-FFF2-40B4-BE49-F238E27FC236}">
                    <a16:creationId xmlns:a16="http://schemas.microsoft.com/office/drawing/2014/main" id="{99824DCE-C3E6-E54F-A643-8D39EE9A07FE}"/>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4" name="Rectangle 61">
                <a:extLst>
                  <a:ext uri="{FF2B5EF4-FFF2-40B4-BE49-F238E27FC236}">
                    <a16:creationId xmlns:a16="http://schemas.microsoft.com/office/drawing/2014/main" id="{9A8EAFD5-B6B7-2D4F-B9A5-E405C654F662}"/>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62">
                <a:extLst>
                  <a:ext uri="{FF2B5EF4-FFF2-40B4-BE49-F238E27FC236}">
                    <a16:creationId xmlns:a16="http://schemas.microsoft.com/office/drawing/2014/main" id="{6F047F11-1CFC-5441-8495-FCDB4D1C371D}"/>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63">
              <a:extLst>
                <a:ext uri="{FF2B5EF4-FFF2-40B4-BE49-F238E27FC236}">
                  <a16:creationId xmlns:a16="http://schemas.microsoft.com/office/drawing/2014/main" id="{FEB85963-0D08-5745-8BC0-A91B3D328826}"/>
                </a:ext>
              </a:extLst>
            </p:cNvPr>
            <p:cNvGrpSpPr>
              <a:grpSpLocks/>
            </p:cNvGrpSpPr>
            <p:nvPr/>
          </p:nvGrpSpPr>
          <p:grpSpPr bwMode="auto">
            <a:xfrm>
              <a:off x="12552504" y="5743210"/>
              <a:ext cx="986752" cy="182532"/>
              <a:chOff x="5893" y="3657"/>
              <a:chExt cx="466" cy="115"/>
            </a:xfrm>
          </p:grpSpPr>
          <p:sp>
            <p:nvSpPr>
              <p:cNvPr id="38" name="Rectangle 64">
                <a:extLst>
                  <a:ext uri="{FF2B5EF4-FFF2-40B4-BE49-F238E27FC236}">
                    <a16:creationId xmlns:a16="http://schemas.microsoft.com/office/drawing/2014/main" id="{69049AF3-D640-F84D-901D-06FDB1306B8C}"/>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5">
                <a:extLst>
                  <a:ext uri="{FF2B5EF4-FFF2-40B4-BE49-F238E27FC236}">
                    <a16:creationId xmlns:a16="http://schemas.microsoft.com/office/drawing/2014/main" id="{89E02965-8881-C74B-B995-B3CE7F9F89E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0" name="Rectangle 66">
                <a:extLst>
                  <a:ext uri="{FF2B5EF4-FFF2-40B4-BE49-F238E27FC236}">
                    <a16:creationId xmlns:a16="http://schemas.microsoft.com/office/drawing/2014/main" id="{00F957D4-2DCE-0740-8D56-067B251970A7}"/>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7">
                <a:extLst>
                  <a:ext uri="{FF2B5EF4-FFF2-40B4-BE49-F238E27FC236}">
                    <a16:creationId xmlns:a16="http://schemas.microsoft.com/office/drawing/2014/main" id="{89B3EE39-CF6E-3948-8D89-C4DAF884FB83}"/>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68">
              <a:extLst>
                <a:ext uri="{FF2B5EF4-FFF2-40B4-BE49-F238E27FC236}">
                  <a16:creationId xmlns:a16="http://schemas.microsoft.com/office/drawing/2014/main" id="{7D1F0C92-68BE-FE42-B130-28A350EF187D}"/>
                </a:ext>
              </a:extLst>
            </p:cNvPr>
            <p:cNvGrpSpPr>
              <a:grpSpLocks/>
            </p:cNvGrpSpPr>
            <p:nvPr/>
          </p:nvGrpSpPr>
          <p:grpSpPr bwMode="auto">
            <a:xfrm>
              <a:off x="12552504" y="6103513"/>
              <a:ext cx="986752" cy="182532"/>
              <a:chOff x="5893" y="3884"/>
              <a:chExt cx="466" cy="115"/>
            </a:xfrm>
          </p:grpSpPr>
          <p:sp>
            <p:nvSpPr>
              <p:cNvPr id="34" name="Rectangle 69">
                <a:extLst>
                  <a:ext uri="{FF2B5EF4-FFF2-40B4-BE49-F238E27FC236}">
                    <a16:creationId xmlns:a16="http://schemas.microsoft.com/office/drawing/2014/main" id="{EF986144-959C-2D4C-BCF8-623EB8770DC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0">
                <a:extLst>
                  <a:ext uri="{FF2B5EF4-FFF2-40B4-BE49-F238E27FC236}">
                    <a16:creationId xmlns:a16="http://schemas.microsoft.com/office/drawing/2014/main" id="{3D918346-4BBC-8F46-986F-A8DBC8498230}"/>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6" name="Rectangle 71">
                <a:extLst>
                  <a:ext uri="{FF2B5EF4-FFF2-40B4-BE49-F238E27FC236}">
                    <a16:creationId xmlns:a16="http://schemas.microsoft.com/office/drawing/2014/main" id="{5938AD89-E0B9-5145-AA2D-1E5AFE363249}"/>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72">
                <a:extLst>
                  <a:ext uri="{FF2B5EF4-FFF2-40B4-BE49-F238E27FC236}">
                    <a16:creationId xmlns:a16="http://schemas.microsoft.com/office/drawing/2014/main" id="{2518C41F-36D0-B049-B32E-D48F8C1A3831}"/>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4" name="Group 73">
              <a:extLst>
                <a:ext uri="{FF2B5EF4-FFF2-40B4-BE49-F238E27FC236}">
                  <a16:creationId xmlns:a16="http://schemas.microsoft.com/office/drawing/2014/main" id="{D5F24B98-B7D8-934F-A72D-568B2F6B5F4B}"/>
                </a:ext>
              </a:extLst>
            </p:cNvPr>
            <p:cNvGrpSpPr>
              <a:grpSpLocks/>
            </p:cNvGrpSpPr>
            <p:nvPr/>
          </p:nvGrpSpPr>
          <p:grpSpPr bwMode="auto">
            <a:xfrm>
              <a:off x="12552504" y="6328901"/>
              <a:ext cx="986752" cy="182532"/>
              <a:chOff x="5893" y="4026"/>
              <a:chExt cx="466" cy="115"/>
            </a:xfrm>
          </p:grpSpPr>
          <p:sp>
            <p:nvSpPr>
              <p:cNvPr id="30" name="Rectangle 74">
                <a:extLst>
                  <a:ext uri="{FF2B5EF4-FFF2-40B4-BE49-F238E27FC236}">
                    <a16:creationId xmlns:a16="http://schemas.microsoft.com/office/drawing/2014/main" id="{F29804E2-03E8-EC4E-98B0-BF28CC75D036}"/>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5">
                <a:extLst>
                  <a:ext uri="{FF2B5EF4-FFF2-40B4-BE49-F238E27FC236}">
                    <a16:creationId xmlns:a16="http://schemas.microsoft.com/office/drawing/2014/main" id="{8678AE21-1C2A-EE4D-826B-A50E817EFF28}"/>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2" name="Rectangle 76">
                <a:extLst>
                  <a:ext uri="{FF2B5EF4-FFF2-40B4-BE49-F238E27FC236}">
                    <a16:creationId xmlns:a16="http://schemas.microsoft.com/office/drawing/2014/main" id="{238135FC-5F93-0A49-9F49-09A0A6CFF62B}"/>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7">
                <a:extLst>
                  <a:ext uri="{FF2B5EF4-FFF2-40B4-BE49-F238E27FC236}">
                    <a16:creationId xmlns:a16="http://schemas.microsoft.com/office/drawing/2014/main" id="{CD1DBB08-B877-274B-9A0E-5327D459B9A0}"/>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5" name="Group 78">
              <a:extLst>
                <a:ext uri="{FF2B5EF4-FFF2-40B4-BE49-F238E27FC236}">
                  <a16:creationId xmlns:a16="http://schemas.microsoft.com/office/drawing/2014/main" id="{B6C17DFA-90DC-8348-AE2E-78A41C4C5C59}"/>
                </a:ext>
              </a:extLst>
            </p:cNvPr>
            <p:cNvGrpSpPr>
              <a:grpSpLocks/>
            </p:cNvGrpSpPr>
            <p:nvPr/>
          </p:nvGrpSpPr>
          <p:grpSpPr bwMode="auto">
            <a:xfrm>
              <a:off x="12552504" y="6552703"/>
              <a:ext cx="986752" cy="182532"/>
              <a:chOff x="5893" y="4167"/>
              <a:chExt cx="466" cy="115"/>
            </a:xfrm>
          </p:grpSpPr>
          <p:sp>
            <p:nvSpPr>
              <p:cNvPr id="26" name="Rectangle 79">
                <a:extLst>
                  <a:ext uri="{FF2B5EF4-FFF2-40B4-BE49-F238E27FC236}">
                    <a16:creationId xmlns:a16="http://schemas.microsoft.com/office/drawing/2014/main" id="{D678BC85-0A2D-6740-8D59-D869E47DBF36}"/>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0">
                <a:extLst>
                  <a:ext uri="{FF2B5EF4-FFF2-40B4-BE49-F238E27FC236}">
                    <a16:creationId xmlns:a16="http://schemas.microsoft.com/office/drawing/2014/main" id="{6439C2B1-26E6-FE4D-BE8B-9E4A7D9FA053}"/>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8" name="Rectangle 81">
                <a:extLst>
                  <a:ext uri="{FF2B5EF4-FFF2-40B4-BE49-F238E27FC236}">
                    <a16:creationId xmlns:a16="http://schemas.microsoft.com/office/drawing/2014/main" id="{7ADC9F5B-C0B8-D049-BD1F-E5910DB3D59E}"/>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82">
                <a:extLst>
                  <a:ext uri="{FF2B5EF4-FFF2-40B4-BE49-F238E27FC236}">
                    <a16:creationId xmlns:a16="http://schemas.microsoft.com/office/drawing/2014/main" id="{78D67257-C323-0544-B981-F991E4E519B4}"/>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8" name="Rectangle 83">
            <a:extLst>
              <a:ext uri="{FF2B5EF4-FFF2-40B4-BE49-F238E27FC236}">
                <a16:creationId xmlns:a16="http://schemas.microsoft.com/office/drawing/2014/main" id="{2A270F8C-D026-194A-8D48-8C6FD4B65A4C}"/>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E4DB63D4-8D72-7F47-B704-41021C5803C8}"/>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91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sp>
        <p:nvSpPr>
          <p:cNvPr id="8" name="TextBox 2">
            <a:extLst>
              <a:ext uri="{FF2B5EF4-FFF2-40B4-BE49-F238E27FC236}">
                <a16:creationId xmlns:a16="http://schemas.microsoft.com/office/drawing/2014/main" id="{6785A3D6-1271-D247-9E96-1B376F4BE7BE}"/>
              </a:ext>
            </a:extLst>
          </p:cNvPr>
          <p:cNvSpPr txBox="1"/>
          <p:nvPr userDrawn="1"/>
        </p:nvSpPr>
        <p:spPr>
          <a:xfrm>
            <a:off x="575780" y="6308432"/>
            <a:ext cx="2930313" cy="261354"/>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Ascend </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37409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副标题 2">
            <a:extLst>
              <a:ext uri="{FF2B5EF4-FFF2-40B4-BE49-F238E27FC236}">
                <a16:creationId xmlns:a16="http://schemas.microsoft.com/office/drawing/2014/main" id="{534B911D-B772-C047-B4A8-784442DDFD32}"/>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www.hiascend.com</a:t>
            </a:r>
            <a:endParaRPr lang="en-US" altLang="zh-CN" sz="1333" b="0" dirty="0">
              <a:solidFill>
                <a:schemeClr val="bg1"/>
              </a:solidFill>
              <a:latin typeface="Microsoft YaHei" panose="020B0503020204020204" pitchFamily="34" charset="-122"/>
              <a:ea typeface="Microsoft YaHei" panose="020B0503020204020204" pitchFamily="34" charset="-122"/>
            </a:endParaRPr>
          </a:p>
        </p:txBody>
      </p:sp>
      <p:sp>
        <p:nvSpPr>
          <p:cNvPr id="5" name="Rectangle 15">
            <a:extLst>
              <a:ext uri="{FF2B5EF4-FFF2-40B4-BE49-F238E27FC236}">
                <a16:creationId xmlns:a16="http://schemas.microsoft.com/office/drawing/2014/main" id="{3355B0D4-6846-924B-AA9C-99607253013E}"/>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6" name="组合 5">
            <a:extLst>
              <a:ext uri="{FF2B5EF4-FFF2-40B4-BE49-F238E27FC236}">
                <a16:creationId xmlns:a16="http://schemas.microsoft.com/office/drawing/2014/main" id="{9871FFDD-6432-E240-A6DA-1B216C356679}"/>
              </a:ext>
            </a:extLst>
          </p:cNvPr>
          <p:cNvGrpSpPr/>
          <p:nvPr userDrawn="1"/>
        </p:nvGrpSpPr>
        <p:grpSpPr>
          <a:xfrm>
            <a:off x="12438524" y="3358802"/>
            <a:ext cx="1214711" cy="3499198"/>
            <a:chOff x="12438524" y="3358802"/>
            <a:chExt cx="1214711" cy="3499198"/>
          </a:xfrm>
        </p:grpSpPr>
        <p:sp>
          <p:nvSpPr>
            <p:cNvPr id="7" name="矩形 6">
              <a:extLst>
                <a:ext uri="{FF2B5EF4-FFF2-40B4-BE49-F238E27FC236}">
                  <a16:creationId xmlns:a16="http://schemas.microsoft.com/office/drawing/2014/main" id="{A32762DD-A13D-5445-9685-41B4DCE168AB}"/>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1" name="Group 18">
              <a:extLst>
                <a:ext uri="{FF2B5EF4-FFF2-40B4-BE49-F238E27FC236}">
                  <a16:creationId xmlns:a16="http://schemas.microsoft.com/office/drawing/2014/main" id="{4AEA648F-58C8-1047-A1AF-A32C632845BA}"/>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16DAECD4-EFBF-474C-9A0F-358CF912C309}"/>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CDB54574-D1F2-7E4A-9FC2-1C7AD380EEB5}"/>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1D9E17C3-90E4-7649-B27A-BA4C3C5C05B5}"/>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E0D0851-FABF-A24F-8902-CFC9EFE2B256}"/>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1F001566-E2EE-C748-B643-DC71C04B8296}"/>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410F3824-FCF7-F04E-A1AB-F4754391E48C}"/>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98C45CA8-CF88-9E43-A2EB-FBAF0D6DA84E}"/>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CF33E281-A40D-DA43-A313-57A13192C984}"/>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7D2AEC8B-63C0-304C-A190-9CA72D7A0749}"/>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0C596433-8603-F24C-AEBC-D056413665F7}"/>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163DC086-4FD6-B949-B16E-D00693AAE447}"/>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D4393B97-292F-F048-A775-5C8CC1D06D96}"/>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F9ACC9AA-A151-BB47-B95E-BD1794FF118A}"/>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BDBC2EEE-6947-6242-AA85-D27943ABF759}"/>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6CB4D485-15B4-7248-93DE-47357A9A3405}"/>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17E7BDFE-F5AE-2546-80F1-6D3A420E5909}"/>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27CBD566-8C0A-0D43-838D-ACD3A1C4841E}"/>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D1533C6-7181-0B40-AA93-DF9FA720F836}"/>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0AD3C1B9-C92D-BB46-B25C-33947C6406CE}"/>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4A756452-635E-CC4E-B0D8-F467590AD7A5}"/>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107637FE-00CE-A44F-A5EA-FA149E6AE9A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B82B564F-B2F3-BC41-B78F-9EC516DDDF6C}"/>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470DDBB4-E781-4E45-9C2A-64EBBFFD4E8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A7A4D643-CAD2-F54C-80D4-1C8C43B1B270}"/>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3A0837DC-29F2-4F46-9E11-29C20DB559B0}"/>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BE48E465-1B00-9D49-AC97-F6F7C2E8C5D8}"/>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665052F5-ED4C-3D40-9364-F4472472FF9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E4DF1BCE-5122-3E4D-B4AC-67772AC8C7B2}"/>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89E0A5A8-FB3E-4A45-B2D5-BDE5F4692BDF}"/>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70683C75-B226-3543-81B5-F2BD7AEC5457}"/>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7A428253-9AB8-4F42-86AC-56642765BD05}"/>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1A5E5F46-FA51-0F40-AE49-8605572F5AF3}"/>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6EA7C46-8AD1-8C44-8050-33AA8DD7AD46}"/>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ADD6BE2A-B5E4-2E48-B4DA-75B2FDCCA313}"/>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8165E06C-8754-814D-A59B-8FD0177B5380}"/>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9803523F-7203-F345-ADED-865DC350AC3B}"/>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A46AC96-797B-5941-8885-16C0CEFBFD28}"/>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A348BED6-4B21-034F-BACA-ECC475C61C3B}"/>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0C67BFA6-2774-854A-93D8-55B87B85F396}"/>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0E20F6F6-7237-674E-94CA-C1BBBB04529C}"/>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DBAE8399-A03A-6E44-9446-9070587EC606}"/>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CA3809A9-271D-2F46-8955-F984C80FC172}"/>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0D037D57-28BB-3648-B8EB-4250A34B073A}"/>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DFD582BF-321F-364E-9D05-53350CD9230F}"/>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E12726DB-7EE5-E243-9FB9-15A73CAED5A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5C5D3987-D9C6-6F40-ABEB-4D0295D9840E}"/>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173DC0C7-D94B-1E4D-B1A1-D008FE5AE0B5}"/>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94849B1F-2909-C942-9B34-9C0D20D2C0CF}"/>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2B96F0F2-CF4F-4D46-B6C8-8A87C5C35397}"/>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712A9312-36DB-F245-918A-A4AF63ADAF94}"/>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33F68D39-506B-134E-B390-591C14CB3402}"/>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0871189D-41C5-E94B-BAB2-C6996E7888B5}"/>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4EDB5A23-0A15-094E-A2A8-3ABAC65551C6}"/>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A6DFF519-A475-2D44-B79A-60DD93F0AC13}"/>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812B6BC4-4E50-AB42-874A-15E9D7FC9DE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10B3CF41-DF46-7F40-BCBA-733E388A0FE8}"/>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09490481-F2D8-3F40-9DA7-90B1ECA2BD9C}"/>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0571F550-46E9-1640-8C21-6BED26826FDF}"/>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FDF8AAA7-4C4D-B743-8716-49BE0ED82876}"/>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C768F846-FE40-F440-BE22-7A873A196EAD}"/>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A687666E-F1E4-E345-8696-F18815D9CEDD}"/>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6DD6FC9D-2F23-8B47-AB88-1C128AF5082C}"/>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B9C46CBF-8450-944F-A16A-2239B6B202CC}"/>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5C77D5A-EC15-2948-9B90-2FEE957A3E76}"/>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6" name="Rectangle 83">
            <a:extLst>
              <a:ext uri="{FF2B5EF4-FFF2-40B4-BE49-F238E27FC236}">
                <a16:creationId xmlns:a16="http://schemas.microsoft.com/office/drawing/2014/main" id="{2AFED805-51FF-7C41-A4A6-770EC8C36303}"/>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7" name="Rectangle 84">
            <a:extLst>
              <a:ext uri="{FF2B5EF4-FFF2-40B4-BE49-F238E27FC236}">
                <a16:creationId xmlns:a16="http://schemas.microsoft.com/office/drawing/2014/main" id="{86991268-F6A3-9340-984F-D4F7641A48B4}"/>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6" name="矩形 75"/>
          <p:cNvSpPr/>
          <p:nvPr userDrawn="1"/>
        </p:nvSpPr>
        <p:spPr bwMode="auto">
          <a:xfrm>
            <a:off x="2292125" y="222933"/>
            <a:ext cx="6891755" cy="6446427"/>
          </a:xfrm>
          <a:prstGeom prst="rect">
            <a:avLst/>
          </a:prstGeom>
          <a:blipFill dpi="0" rotWithShape="1">
            <a:blip r:embed="rId3"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995536" y="3909114"/>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595099" y="1095719"/>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3420406" y="713271"/>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副标题 2">
            <a:extLst>
              <a:ext uri="{FF2B5EF4-FFF2-40B4-BE49-F238E27FC236}">
                <a16:creationId xmlns:a16="http://schemas.microsoft.com/office/drawing/2014/main" id="{37B817A9-DDF9-C947-809E-CEA56D73EBC6}"/>
              </a:ext>
            </a:extLst>
          </p:cNvPr>
          <p:cNvSpPr txBox="1">
            <a:spLocks/>
          </p:cNvSpPr>
          <p:nvPr userDrawn="1"/>
        </p:nvSpPr>
        <p:spPr bwMode="auto">
          <a:xfrm>
            <a:off x="10098858" y="6289094"/>
            <a:ext cx="1978993"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chemeClr val="bg1">
                    <a:lumMod val="65000"/>
                  </a:schemeClr>
                </a:solidFill>
                <a:latin typeface="+mj-ea"/>
                <a:ea typeface="+mj-ea"/>
                <a:hlinkClick r:id="rId6">
                  <a:extLst>
                    <a:ext uri="{A12FA001-AC4F-418D-AE19-62706E023703}">
                      <ahyp:hlinkClr xmlns:ahyp="http://schemas.microsoft.com/office/drawing/2018/hyperlinkcolor" val="tx"/>
                    </a:ext>
                  </a:extLst>
                </a:hlinkClick>
              </a:rPr>
              <a:t>www.hiascend.com</a:t>
            </a:r>
            <a:endParaRPr lang="en-US" altLang="zh-CN" sz="1333" b="0" dirty="0">
              <a:solidFill>
                <a:schemeClr val="bg1">
                  <a:lumMod val="65000"/>
                </a:schemeClr>
              </a:solidFill>
              <a:latin typeface="+mj-ea"/>
              <a:ea typeface="+mj-ea"/>
            </a:endParaRPr>
          </a:p>
        </p:txBody>
      </p:sp>
      <p:sp>
        <p:nvSpPr>
          <p:cNvPr id="7" name="Rectangle 15">
            <a:extLst>
              <a:ext uri="{FF2B5EF4-FFF2-40B4-BE49-F238E27FC236}">
                <a16:creationId xmlns:a16="http://schemas.microsoft.com/office/drawing/2014/main" id="{C4458838-338E-8D42-AA9D-94F62EE94770}"/>
              </a:ext>
            </a:extLst>
          </p:cNvPr>
          <p:cNvSpPr>
            <a:spLocks noChangeArrowheads="1"/>
          </p:cNvSpPr>
          <p:nvPr userDrawn="1"/>
        </p:nvSpPr>
        <p:spPr bwMode="auto">
          <a:xfrm>
            <a:off x="-2584401" y="80265"/>
            <a:ext cx="2460528" cy="66974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英文标题</a:t>
            </a:r>
            <a:r>
              <a:rPr lang="en-US" altLang="zh-CN" sz="1400" dirty="0">
                <a:solidFill>
                  <a:srgbClr val="374154"/>
                </a:solidFill>
                <a:latin typeface="Gill Sans MT" panose="020B0502020104020203" pitchFamily="34" charset="0"/>
                <a:ea typeface="Microsoft YaHei" panose="020B0503020204020204" pitchFamily="34" charset="-122"/>
              </a:rPr>
              <a:t>:32-35pt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Medium</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中文标题</a:t>
            </a:r>
            <a:r>
              <a:rPr lang="en-US" altLang="zh-CN" sz="1400" dirty="0">
                <a:solidFill>
                  <a:srgbClr val="374154"/>
                </a:solidFill>
                <a:latin typeface="Gill Sans MT" panose="020B0502020104020203" pitchFamily="34" charset="0"/>
                <a:ea typeface="Microsoft YaHei" panose="020B0503020204020204" pitchFamily="34" charset="-122"/>
              </a:rPr>
              <a:t>:30-32pt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 R153 G0 B0</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黑体</a:t>
            </a: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英文正文</a:t>
            </a:r>
            <a:r>
              <a:rPr lang="en-US" altLang="zh-CN" sz="1400" dirty="0">
                <a:solidFill>
                  <a:srgbClr val="374154"/>
                </a:solidFill>
                <a:latin typeface="Gill Sans MT" panose="020B0502020104020203" pitchFamily="34" charset="0"/>
                <a:ea typeface="Microsoft YaHei" panose="020B0503020204020204" pitchFamily="34" charset="-122"/>
              </a:rPr>
              <a:t>:20-22pt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 </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 :18pt  </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内部使用字体 </a:t>
            </a:r>
            <a:r>
              <a:rPr lang="en-US" altLang="zh-CN" sz="1400" dirty="0">
                <a:solidFill>
                  <a:srgbClr val="374154"/>
                </a:solidFill>
                <a:latin typeface="Gill Sans MT" panose="020B0502020104020203" pitchFamily="34" charset="0"/>
                <a:ea typeface="Microsoft YaHei" panose="020B0503020204020204" pitchFamily="34" charset="-122"/>
              </a:rPr>
              <a:t>:</a:t>
            </a:r>
          </a:p>
          <a:p>
            <a:pPr marL="457051" indent="-457051" algn="r" eaLnBrk="0" hangingPunct="0">
              <a:lnSpc>
                <a:spcPct val="125000"/>
              </a:lnSpc>
              <a:spcBef>
                <a:spcPct val="20000"/>
              </a:spcBef>
              <a:buFont typeface="Arial" charset="0"/>
              <a:buNone/>
            </a:pPr>
            <a:r>
              <a:rPr lang="en-US" altLang="zh-CN" sz="1400" dirty="0" err="1">
                <a:solidFill>
                  <a:srgbClr val="374154"/>
                </a:solidFill>
                <a:latin typeface="Gill Sans MT" panose="020B0502020104020203" pitchFamily="34" charset="0"/>
                <a:ea typeface="Microsoft YaHei" panose="020B0503020204020204" pitchFamily="34" charset="-122"/>
              </a:rPr>
              <a:t>FrutigerNext</a:t>
            </a:r>
            <a:r>
              <a:rPr lang="en-US" altLang="zh-CN" sz="1400" dirty="0">
                <a:solidFill>
                  <a:srgbClr val="374154"/>
                </a:solidFill>
                <a:latin typeface="Gill Sans MT" panose="020B0502020104020203" pitchFamily="34" charset="0"/>
                <a:ea typeface="Microsoft YaHei" panose="020B0503020204020204" pitchFamily="34" charset="-122"/>
              </a:rPr>
              <a:t> LT Regular</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外部使用字体 </a:t>
            </a:r>
            <a:r>
              <a:rPr lang="en-US" altLang="zh-CN" sz="1400" dirty="0">
                <a:solidFill>
                  <a:srgbClr val="374154"/>
                </a:solidFill>
                <a:latin typeface="Gill Sans MT" panose="020B0502020104020203" pitchFamily="34" charset="0"/>
                <a:ea typeface="Microsoft YaHei" panose="020B0503020204020204" pitchFamily="34" charset="-122"/>
              </a:rPr>
              <a:t>: Arial</a:t>
            </a:r>
          </a:p>
          <a:p>
            <a:pPr marL="457051" indent="-457051" algn="r" eaLnBrk="0" hangingPunct="0">
              <a:lnSpc>
                <a:spcPct val="75000"/>
              </a:lnSpc>
              <a:spcBef>
                <a:spcPct val="20000"/>
              </a:spcBef>
              <a:buFont typeface="Arial" charset="0"/>
              <a:buNone/>
            </a:pPr>
            <a:endParaRPr lang="en-US" altLang="zh-CN"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中文正文</a:t>
            </a:r>
            <a:r>
              <a:rPr lang="en-US" altLang="zh-CN" sz="1400" dirty="0">
                <a:solidFill>
                  <a:srgbClr val="374154"/>
                </a:solidFill>
                <a:latin typeface="Gill Sans MT" panose="020B0502020104020203" pitchFamily="34" charset="0"/>
                <a:ea typeface="Microsoft YaHei" panose="020B0503020204020204" pitchFamily="34" charset="-122"/>
              </a:rPr>
              <a:t>:18-20pt</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子目录</a:t>
            </a:r>
            <a:r>
              <a:rPr lang="en-US" altLang="zh-CN" sz="1400" dirty="0">
                <a:solidFill>
                  <a:srgbClr val="374154"/>
                </a:solidFill>
                <a:latin typeface="Gill Sans MT" panose="020B0502020104020203" pitchFamily="34" charset="0"/>
                <a:ea typeface="Microsoft YaHei" panose="020B0503020204020204" pitchFamily="34" charset="-122"/>
              </a:rPr>
              <a:t>(2-5</a:t>
            </a:r>
            <a:r>
              <a:rPr lang="zh-CN" altLang="en-US" sz="1400" dirty="0">
                <a:solidFill>
                  <a:srgbClr val="374154"/>
                </a:solidFill>
                <a:latin typeface="Gill Sans MT" panose="020B0502020104020203" pitchFamily="34" charset="0"/>
                <a:ea typeface="Microsoft YaHei" panose="020B0503020204020204" pitchFamily="34" charset="-122"/>
              </a:rPr>
              <a:t>级</a:t>
            </a:r>
            <a:r>
              <a:rPr lang="en-US" altLang="zh-CN" sz="1400" dirty="0">
                <a:solidFill>
                  <a:srgbClr val="374154"/>
                </a:solidFill>
                <a:latin typeface="Gill Sans MT" panose="020B0502020104020203" pitchFamily="34" charset="0"/>
                <a:ea typeface="Microsoft YaHei" panose="020B0503020204020204" pitchFamily="34" charset="-122"/>
              </a:rPr>
              <a:t>):18pt </a:t>
            </a:r>
            <a:endParaRPr lang="zh-CN" altLang="en-US" sz="1400" dirty="0">
              <a:solidFill>
                <a:srgbClr val="374154"/>
              </a:solidFill>
              <a:latin typeface="Gill Sans MT" panose="020B0502020104020203" pitchFamily="34" charset="0"/>
              <a:ea typeface="Microsoft YaHei" panose="020B0503020204020204" pitchFamily="34" charset="-122"/>
            </a:endParaRP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颜色</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黑色</a:t>
            </a:r>
          </a:p>
          <a:p>
            <a:pPr marL="457051" indent="-457051" algn="r" eaLnBrk="0" hangingPunct="0">
              <a:lnSpc>
                <a:spcPct val="125000"/>
              </a:lnSpc>
              <a:spcBef>
                <a:spcPct val="20000"/>
              </a:spcBef>
              <a:buFont typeface="Arial" charset="0"/>
              <a:buNone/>
            </a:pPr>
            <a:r>
              <a:rPr lang="zh-CN" altLang="en-US" sz="1400" dirty="0">
                <a:solidFill>
                  <a:srgbClr val="374154"/>
                </a:solidFill>
                <a:latin typeface="Gill Sans MT" panose="020B0502020104020203" pitchFamily="34" charset="0"/>
                <a:ea typeface="Microsoft YaHei" panose="020B0503020204020204" pitchFamily="34" charset="-122"/>
              </a:rPr>
              <a:t>字体</a:t>
            </a:r>
            <a:r>
              <a:rPr lang="en-US" altLang="zh-CN" sz="1400" dirty="0">
                <a:solidFill>
                  <a:srgbClr val="374154"/>
                </a:solidFill>
                <a:latin typeface="Gill Sans MT" panose="020B0502020104020203" pitchFamily="34" charset="0"/>
                <a:ea typeface="Microsoft YaHei" panose="020B0503020204020204" pitchFamily="34" charset="-122"/>
              </a:rPr>
              <a:t>:</a:t>
            </a:r>
            <a:r>
              <a:rPr lang="zh-CN" altLang="en-US" sz="1400" dirty="0">
                <a:solidFill>
                  <a:srgbClr val="374154"/>
                </a:solidFill>
                <a:latin typeface="Gill Sans MT" panose="020B0502020104020203" pitchFamily="34" charset="0"/>
                <a:ea typeface="Microsoft YaHei" panose="020B0503020204020204" pitchFamily="34" charset="-122"/>
              </a:rPr>
              <a:t>细黑体</a:t>
            </a:r>
            <a:r>
              <a:rPr lang="zh-CN" altLang="en-US" sz="1400" b="1" dirty="0">
                <a:solidFill>
                  <a:srgbClr val="374154"/>
                </a:solidFill>
                <a:latin typeface="Gill Sans MT" panose="020B0502020104020203" pitchFamily="34" charset="0"/>
                <a:ea typeface="Microsoft YaHei" panose="020B0503020204020204" pitchFamily="34" charset="-122"/>
              </a:rPr>
              <a:t> </a:t>
            </a:r>
          </a:p>
        </p:txBody>
      </p:sp>
      <p:grpSp>
        <p:nvGrpSpPr>
          <p:cNvPr id="8" name="组合 7">
            <a:extLst>
              <a:ext uri="{FF2B5EF4-FFF2-40B4-BE49-F238E27FC236}">
                <a16:creationId xmlns:a16="http://schemas.microsoft.com/office/drawing/2014/main" id="{CB242561-53C6-8547-8148-42FC53DEAEB9}"/>
              </a:ext>
            </a:extLst>
          </p:cNvPr>
          <p:cNvGrpSpPr/>
          <p:nvPr userDrawn="1"/>
        </p:nvGrpSpPr>
        <p:grpSpPr>
          <a:xfrm>
            <a:off x="12438524" y="3358802"/>
            <a:ext cx="1214711" cy="3499198"/>
            <a:chOff x="12438524" y="3358802"/>
            <a:chExt cx="1214711" cy="3499198"/>
          </a:xfrm>
        </p:grpSpPr>
        <p:sp>
          <p:nvSpPr>
            <p:cNvPr id="9" name="矩形 8">
              <a:extLst>
                <a:ext uri="{FF2B5EF4-FFF2-40B4-BE49-F238E27FC236}">
                  <a16:creationId xmlns:a16="http://schemas.microsoft.com/office/drawing/2014/main" id="{CAA77BF3-454A-354A-8C48-BFD2E51CEA41}"/>
                </a:ext>
              </a:extLst>
            </p:cNvPr>
            <p:cNvSpPr/>
            <p:nvPr userDrawn="1"/>
          </p:nvSpPr>
          <p:spPr bwMode="auto">
            <a:xfrm>
              <a:off x="12438524" y="3358802"/>
              <a:ext cx="1214711" cy="349919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a:ln>
                  <a:noFill/>
                </a:ln>
                <a:solidFill>
                  <a:schemeClr val="tx1"/>
                </a:solidFill>
                <a:effectLst/>
                <a:latin typeface="Arial" charset="0"/>
                <a:ea typeface="宋体" charset="-122"/>
              </a:endParaRPr>
            </a:p>
          </p:txBody>
        </p:sp>
        <p:grpSp>
          <p:nvGrpSpPr>
            <p:cNvPr id="10" name="Group 18">
              <a:extLst>
                <a:ext uri="{FF2B5EF4-FFF2-40B4-BE49-F238E27FC236}">
                  <a16:creationId xmlns:a16="http://schemas.microsoft.com/office/drawing/2014/main" id="{54971CD1-38A9-364D-AE35-6DB9389172B7}"/>
                </a:ext>
              </a:extLst>
            </p:cNvPr>
            <p:cNvGrpSpPr>
              <a:grpSpLocks/>
            </p:cNvGrpSpPr>
            <p:nvPr/>
          </p:nvGrpSpPr>
          <p:grpSpPr bwMode="auto">
            <a:xfrm>
              <a:off x="12552504" y="3727418"/>
              <a:ext cx="986752" cy="182532"/>
              <a:chOff x="5893" y="2387"/>
              <a:chExt cx="466" cy="115"/>
            </a:xfrm>
          </p:grpSpPr>
          <p:sp>
            <p:nvSpPr>
              <p:cNvPr id="72" name="Rectangle 19">
                <a:extLst>
                  <a:ext uri="{FF2B5EF4-FFF2-40B4-BE49-F238E27FC236}">
                    <a16:creationId xmlns:a16="http://schemas.microsoft.com/office/drawing/2014/main" id="{68BBD417-61AF-F844-8352-2CE918717AED}"/>
                  </a:ext>
                </a:extLst>
              </p:cNvPr>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3" name="Rectangle 20">
                <a:extLst>
                  <a:ext uri="{FF2B5EF4-FFF2-40B4-BE49-F238E27FC236}">
                    <a16:creationId xmlns:a16="http://schemas.microsoft.com/office/drawing/2014/main" id="{3F883A99-6F34-594A-83DF-A5F39E28115E}"/>
                  </a:ext>
                </a:extLst>
              </p:cNvPr>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4" name="Rectangle 21">
                <a:extLst>
                  <a:ext uri="{FF2B5EF4-FFF2-40B4-BE49-F238E27FC236}">
                    <a16:creationId xmlns:a16="http://schemas.microsoft.com/office/drawing/2014/main" id="{2F9809A7-0794-6F41-BD3F-7C3B567916C4}"/>
                  </a:ext>
                </a:extLst>
              </p:cNvPr>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5" name="Rectangle 22">
                <a:extLst>
                  <a:ext uri="{FF2B5EF4-FFF2-40B4-BE49-F238E27FC236}">
                    <a16:creationId xmlns:a16="http://schemas.microsoft.com/office/drawing/2014/main" id="{1C1CEEF4-6C8B-9544-9FE0-050F7C3AE68C}"/>
                  </a:ext>
                </a:extLst>
              </p:cNvPr>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23">
              <a:extLst>
                <a:ext uri="{FF2B5EF4-FFF2-40B4-BE49-F238E27FC236}">
                  <a16:creationId xmlns:a16="http://schemas.microsoft.com/office/drawing/2014/main" id="{C3918180-990A-6949-A0A5-F96DDAE77ABB}"/>
                </a:ext>
              </a:extLst>
            </p:cNvPr>
            <p:cNvGrpSpPr>
              <a:grpSpLocks/>
            </p:cNvGrpSpPr>
            <p:nvPr/>
          </p:nvGrpSpPr>
          <p:grpSpPr bwMode="auto">
            <a:xfrm>
              <a:off x="12552504" y="3943282"/>
              <a:ext cx="986752" cy="182532"/>
              <a:chOff x="5893" y="2523"/>
              <a:chExt cx="466" cy="115"/>
            </a:xfrm>
          </p:grpSpPr>
          <p:sp>
            <p:nvSpPr>
              <p:cNvPr id="68" name="Rectangle 24">
                <a:extLst>
                  <a:ext uri="{FF2B5EF4-FFF2-40B4-BE49-F238E27FC236}">
                    <a16:creationId xmlns:a16="http://schemas.microsoft.com/office/drawing/2014/main" id="{D3A1DAC5-B641-384E-8860-DA47FF1C030A}"/>
                  </a:ext>
                </a:extLst>
              </p:cNvPr>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9" name="Rectangle 25">
                <a:extLst>
                  <a:ext uri="{FF2B5EF4-FFF2-40B4-BE49-F238E27FC236}">
                    <a16:creationId xmlns:a16="http://schemas.microsoft.com/office/drawing/2014/main" id="{A3400053-8384-354C-9D61-990E75DDD2ED}"/>
                  </a:ext>
                </a:extLst>
              </p:cNvPr>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0" name="Rectangle 26">
                <a:extLst>
                  <a:ext uri="{FF2B5EF4-FFF2-40B4-BE49-F238E27FC236}">
                    <a16:creationId xmlns:a16="http://schemas.microsoft.com/office/drawing/2014/main" id="{8E19E120-6B1D-8645-96D8-2FD052615E18}"/>
                  </a:ext>
                </a:extLst>
              </p:cNvPr>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71" name="Rectangle 27">
                <a:extLst>
                  <a:ext uri="{FF2B5EF4-FFF2-40B4-BE49-F238E27FC236}">
                    <a16:creationId xmlns:a16="http://schemas.microsoft.com/office/drawing/2014/main" id="{A75F5138-EBD2-DC45-A678-26D2958862A7}"/>
                  </a:ext>
                </a:extLst>
              </p:cNvPr>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28">
              <a:extLst>
                <a:ext uri="{FF2B5EF4-FFF2-40B4-BE49-F238E27FC236}">
                  <a16:creationId xmlns:a16="http://schemas.microsoft.com/office/drawing/2014/main" id="{9464CABA-4BEC-7744-971C-3517FF50D143}"/>
                </a:ext>
              </a:extLst>
            </p:cNvPr>
            <p:cNvGrpSpPr>
              <a:grpSpLocks/>
            </p:cNvGrpSpPr>
            <p:nvPr/>
          </p:nvGrpSpPr>
          <p:grpSpPr bwMode="auto">
            <a:xfrm>
              <a:off x="12552504" y="4159146"/>
              <a:ext cx="986752" cy="182532"/>
              <a:chOff x="5893" y="2659"/>
              <a:chExt cx="466" cy="115"/>
            </a:xfrm>
          </p:grpSpPr>
          <p:sp>
            <p:nvSpPr>
              <p:cNvPr id="64" name="Rectangle 29">
                <a:extLst>
                  <a:ext uri="{FF2B5EF4-FFF2-40B4-BE49-F238E27FC236}">
                    <a16:creationId xmlns:a16="http://schemas.microsoft.com/office/drawing/2014/main" id="{A10126E4-877A-0B49-8B1B-F840C935EA60}"/>
                  </a:ext>
                </a:extLst>
              </p:cNvPr>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5" name="Rectangle 30">
                <a:extLst>
                  <a:ext uri="{FF2B5EF4-FFF2-40B4-BE49-F238E27FC236}">
                    <a16:creationId xmlns:a16="http://schemas.microsoft.com/office/drawing/2014/main" id="{1E035294-E0FA-F444-A874-CE90C246FAB4}"/>
                  </a:ext>
                </a:extLst>
              </p:cNvPr>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6" name="Rectangle 31">
                <a:extLst>
                  <a:ext uri="{FF2B5EF4-FFF2-40B4-BE49-F238E27FC236}">
                    <a16:creationId xmlns:a16="http://schemas.microsoft.com/office/drawing/2014/main" id="{5BF0561C-CCA5-6D41-B7C3-C6FB2CBE18AF}"/>
                  </a:ext>
                </a:extLst>
              </p:cNvPr>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7" name="Rectangle 32">
                <a:extLst>
                  <a:ext uri="{FF2B5EF4-FFF2-40B4-BE49-F238E27FC236}">
                    <a16:creationId xmlns:a16="http://schemas.microsoft.com/office/drawing/2014/main" id="{AE3905E9-BA2B-654C-ACFD-AF2B70804F85}"/>
                  </a:ext>
                </a:extLst>
              </p:cNvPr>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33">
              <a:extLst>
                <a:ext uri="{FF2B5EF4-FFF2-40B4-BE49-F238E27FC236}">
                  <a16:creationId xmlns:a16="http://schemas.microsoft.com/office/drawing/2014/main" id="{A5AED336-1BF0-4849-ACAA-030202E2590C}"/>
                </a:ext>
              </a:extLst>
            </p:cNvPr>
            <p:cNvGrpSpPr>
              <a:grpSpLocks/>
            </p:cNvGrpSpPr>
            <p:nvPr/>
          </p:nvGrpSpPr>
          <p:grpSpPr bwMode="auto">
            <a:xfrm>
              <a:off x="12552504" y="3511551"/>
              <a:ext cx="986752" cy="188882"/>
              <a:chOff x="5893" y="2251"/>
              <a:chExt cx="466" cy="119"/>
            </a:xfrm>
          </p:grpSpPr>
          <p:sp>
            <p:nvSpPr>
              <p:cNvPr id="60" name="Rectangle 34">
                <a:extLst>
                  <a:ext uri="{FF2B5EF4-FFF2-40B4-BE49-F238E27FC236}">
                    <a16:creationId xmlns:a16="http://schemas.microsoft.com/office/drawing/2014/main" id="{DBA465A2-C2DD-A045-883E-D31BAE466F1C}"/>
                  </a:ext>
                </a:extLst>
              </p:cNvPr>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1" name="Rectangle 35">
                <a:extLst>
                  <a:ext uri="{FF2B5EF4-FFF2-40B4-BE49-F238E27FC236}">
                    <a16:creationId xmlns:a16="http://schemas.microsoft.com/office/drawing/2014/main" id="{488FD0F3-6658-754E-AADC-3882B7E2168D}"/>
                  </a:ext>
                </a:extLst>
              </p:cNvPr>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2" name="Rectangle 36">
                <a:extLst>
                  <a:ext uri="{FF2B5EF4-FFF2-40B4-BE49-F238E27FC236}">
                    <a16:creationId xmlns:a16="http://schemas.microsoft.com/office/drawing/2014/main" id="{A7FCB6D0-7E6B-B74F-A335-08073F2CC7A7}"/>
                  </a:ext>
                </a:extLst>
              </p:cNvPr>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63" name="Rectangle 37">
                <a:extLst>
                  <a:ext uri="{FF2B5EF4-FFF2-40B4-BE49-F238E27FC236}">
                    <a16:creationId xmlns:a16="http://schemas.microsoft.com/office/drawing/2014/main" id="{8D94A7C0-8567-5744-82C2-D9B86DA08951}"/>
                  </a:ext>
                </a:extLst>
              </p:cNvPr>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5" name="Group 38">
              <a:extLst>
                <a:ext uri="{FF2B5EF4-FFF2-40B4-BE49-F238E27FC236}">
                  <a16:creationId xmlns:a16="http://schemas.microsoft.com/office/drawing/2014/main" id="{71D3F7D6-BCB3-7546-A8BE-1CE3EBBCFAD3}"/>
                </a:ext>
              </a:extLst>
            </p:cNvPr>
            <p:cNvGrpSpPr>
              <a:grpSpLocks/>
            </p:cNvGrpSpPr>
            <p:nvPr/>
          </p:nvGrpSpPr>
          <p:grpSpPr bwMode="auto">
            <a:xfrm>
              <a:off x="12552504" y="4519449"/>
              <a:ext cx="986752" cy="182532"/>
              <a:chOff x="5893" y="2886"/>
              <a:chExt cx="466" cy="115"/>
            </a:xfrm>
          </p:grpSpPr>
          <p:sp>
            <p:nvSpPr>
              <p:cNvPr id="56" name="Rectangle 39">
                <a:extLst>
                  <a:ext uri="{FF2B5EF4-FFF2-40B4-BE49-F238E27FC236}">
                    <a16:creationId xmlns:a16="http://schemas.microsoft.com/office/drawing/2014/main" id="{7E1ED929-E07E-E142-B92A-9D417B6C6387}"/>
                  </a:ext>
                </a:extLst>
              </p:cNvPr>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7" name="Rectangle 40">
                <a:extLst>
                  <a:ext uri="{FF2B5EF4-FFF2-40B4-BE49-F238E27FC236}">
                    <a16:creationId xmlns:a16="http://schemas.microsoft.com/office/drawing/2014/main" id="{4AAA8FFD-EC16-4E45-B043-B58739D4C7D2}"/>
                  </a:ext>
                </a:extLst>
              </p:cNvPr>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8" name="Rectangle 41">
                <a:extLst>
                  <a:ext uri="{FF2B5EF4-FFF2-40B4-BE49-F238E27FC236}">
                    <a16:creationId xmlns:a16="http://schemas.microsoft.com/office/drawing/2014/main" id="{69437527-FFC7-2649-A2E9-A7D0B2A6F3E9}"/>
                  </a:ext>
                </a:extLst>
              </p:cNvPr>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9" name="Rectangle 42">
                <a:extLst>
                  <a:ext uri="{FF2B5EF4-FFF2-40B4-BE49-F238E27FC236}">
                    <a16:creationId xmlns:a16="http://schemas.microsoft.com/office/drawing/2014/main" id="{D8FD6972-4FAA-3348-84B7-0F326AF669BB}"/>
                  </a:ext>
                </a:extLst>
              </p:cNvPr>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6" name="Group 43">
              <a:extLst>
                <a:ext uri="{FF2B5EF4-FFF2-40B4-BE49-F238E27FC236}">
                  <a16:creationId xmlns:a16="http://schemas.microsoft.com/office/drawing/2014/main" id="{E69F6F07-0220-2F49-9597-93738A5AD6CC}"/>
                </a:ext>
              </a:extLst>
            </p:cNvPr>
            <p:cNvGrpSpPr>
              <a:grpSpLocks/>
            </p:cNvGrpSpPr>
            <p:nvPr/>
          </p:nvGrpSpPr>
          <p:grpSpPr bwMode="auto">
            <a:xfrm>
              <a:off x="12552504" y="4735313"/>
              <a:ext cx="986752" cy="182532"/>
              <a:chOff x="5893" y="3022"/>
              <a:chExt cx="466" cy="115"/>
            </a:xfrm>
          </p:grpSpPr>
          <p:sp>
            <p:nvSpPr>
              <p:cNvPr id="52" name="Rectangle 44">
                <a:extLst>
                  <a:ext uri="{FF2B5EF4-FFF2-40B4-BE49-F238E27FC236}">
                    <a16:creationId xmlns:a16="http://schemas.microsoft.com/office/drawing/2014/main" id="{E90F3B0A-EC71-8B4C-BAB8-48E5E0F03E56}"/>
                  </a:ext>
                </a:extLst>
              </p:cNvPr>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3" name="Rectangle 45">
                <a:extLst>
                  <a:ext uri="{FF2B5EF4-FFF2-40B4-BE49-F238E27FC236}">
                    <a16:creationId xmlns:a16="http://schemas.microsoft.com/office/drawing/2014/main" id="{11C72E11-FF27-6B48-8639-87A417AA138E}"/>
                  </a:ext>
                </a:extLst>
              </p:cNvPr>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4" name="Rectangle 46">
                <a:extLst>
                  <a:ext uri="{FF2B5EF4-FFF2-40B4-BE49-F238E27FC236}">
                    <a16:creationId xmlns:a16="http://schemas.microsoft.com/office/drawing/2014/main" id="{D32554F3-ECA8-554F-A8BF-51E44245D2CE}"/>
                  </a:ext>
                </a:extLst>
              </p:cNvPr>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5" name="Rectangle 47">
                <a:extLst>
                  <a:ext uri="{FF2B5EF4-FFF2-40B4-BE49-F238E27FC236}">
                    <a16:creationId xmlns:a16="http://schemas.microsoft.com/office/drawing/2014/main" id="{27B05413-3179-FA4D-8E48-135DC1EA816D}"/>
                  </a:ext>
                </a:extLst>
              </p:cNvPr>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7" name="Group 48">
              <a:extLst>
                <a:ext uri="{FF2B5EF4-FFF2-40B4-BE49-F238E27FC236}">
                  <a16:creationId xmlns:a16="http://schemas.microsoft.com/office/drawing/2014/main" id="{E8F46C23-AC9A-9441-974E-3A9E1FADFA39}"/>
                </a:ext>
              </a:extLst>
            </p:cNvPr>
            <p:cNvGrpSpPr>
              <a:grpSpLocks/>
            </p:cNvGrpSpPr>
            <p:nvPr/>
          </p:nvGrpSpPr>
          <p:grpSpPr bwMode="auto">
            <a:xfrm>
              <a:off x="12552504" y="4951179"/>
              <a:ext cx="986752" cy="182532"/>
              <a:chOff x="5893" y="3158"/>
              <a:chExt cx="466" cy="115"/>
            </a:xfrm>
          </p:grpSpPr>
          <p:sp>
            <p:nvSpPr>
              <p:cNvPr id="48" name="Rectangle 49">
                <a:extLst>
                  <a:ext uri="{FF2B5EF4-FFF2-40B4-BE49-F238E27FC236}">
                    <a16:creationId xmlns:a16="http://schemas.microsoft.com/office/drawing/2014/main" id="{FBC597FA-AE27-F24B-9C8C-CA19AC8BCACF}"/>
                  </a:ext>
                </a:extLst>
              </p:cNvPr>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9" name="Rectangle 50">
                <a:extLst>
                  <a:ext uri="{FF2B5EF4-FFF2-40B4-BE49-F238E27FC236}">
                    <a16:creationId xmlns:a16="http://schemas.microsoft.com/office/drawing/2014/main" id="{D73F530E-0FE9-2442-90D5-E7B265679CCB}"/>
                  </a:ext>
                </a:extLst>
              </p:cNvPr>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0" name="Rectangle 51">
                <a:extLst>
                  <a:ext uri="{FF2B5EF4-FFF2-40B4-BE49-F238E27FC236}">
                    <a16:creationId xmlns:a16="http://schemas.microsoft.com/office/drawing/2014/main" id="{DF4B27B3-B822-5349-AE80-08E5DE534D54}"/>
                  </a:ext>
                </a:extLst>
              </p:cNvPr>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51" name="Rectangle 52">
                <a:extLst>
                  <a:ext uri="{FF2B5EF4-FFF2-40B4-BE49-F238E27FC236}">
                    <a16:creationId xmlns:a16="http://schemas.microsoft.com/office/drawing/2014/main" id="{9A283421-CBC8-884D-BD82-B88818F79F01}"/>
                  </a:ext>
                </a:extLst>
              </p:cNvPr>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8" name="Group 53">
              <a:extLst>
                <a:ext uri="{FF2B5EF4-FFF2-40B4-BE49-F238E27FC236}">
                  <a16:creationId xmlns:a16="http://schemas.microsoft.com/office/drawing/2014/main" id="{68ED7E40-5014-9842-A7ED-0308656BBF06}"/>
                </a:ext>
              </a:extLst>
            </p:cNvPr>
            <p:cNvGrpSpPr>
              <a:grpSpLocks/>
            </p:cNvGrpSpPr>
            <p:nvPr/>
          </p:nvGrpSpPr>
          <p:grpSpPr bwMode="auto">
            <a:xfrm>
              <a:off x="12552504" y="5311482"/>
              <a:ext cx="986752" cy="182532"/>
              <a:chOff x="5893" y="3385"/>
              <a:chExt cx="466" cy="115"/>
            </a:xfrm>
          </p:grpSpPr>
          <p:sp>
            <p:nvSpPr>
              <p:cNvPr id="44" name="Rectangle 54">
                <a:extLst>
                  <a:ext uri="{FF2B5EF4-FFF2-40B4-BE49-F238E27FC236}">
                    <a16:creationId xmlns:a16="http://schemas.microsoft.com/office/drawing/2014/main" id="{7046B9B8-80D0-6842-A28C-1DE720B1649E}"/>
                  </a:ext>
                </a:extLst>
              </p:cNvPr>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5" name="Rectangle 55">
                <a:extLst>
                  <a:ext uri="{FF2B5EF4-FFF2-40B4-BE49-F238E27FC236}">
                    <a16:creationId xmlns:a16="http://schemas.microsoft.com/office/drawing/2014/main" id="{DFB46E3F-577F-A443-9D38-66F2551A2AE1}"/>
                  </a:ext>
                </a:extLst>
              </p:cNvPr>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6" name="Rectangle 56">
                <a:extLst>
                  <a:ext uri="{FF2B5EF4-FFF2-40B4-BE49-F238E27FC236}">
                    <a16:creationId xmlns:a16="http://schemas.microsoft.com/office/drawing/2014/main" id="{5BB60424-1F33-B749-976F-95068189AC50}"/>
                  </a:ext>
                </a:extLst>
              </p:cNvPr>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7" name="Rectangle 57">
                <a:extLst>
                  <a:ext uri="{FF2B5EF4-FFF2-40B4-BE49-F238E27FC236}">
                    <a16:creationId xmlns:a16="http://schemas.microsoft.com/office/drawing/2014/main" id="{31B97A60-BD9D-F649-9FAF-E8E1B1664208}"/>
                  </a:ext>
                </a:extLst>
              </p:cNvPr>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9" name="Group 58">
              <a:extLst>
                <a:ext uri="{FF2B5EF4-FFF2-40B4-BE49-F238E27FC236}">
                  <a16:creationId xmlns:a16="http://schemas.microsoft.com/office/drawing/2014/main" id="{D66E61C3-3C4E-4A4E-B7B4-2EF998A9A5D3}"/>
                </a:ext>
              </a:extLst>
            </p:cNvPr>
            <p:cNvGrpSpPr>
              <a:grpSpLocks/>
            </p:cNvGrpSpPr>
            <p:nvPr/>
          </p:nvGrpSpPr>
          <p:grpSpPr bwMode="auto">
            <a:xfrm>
              <a:off x="12552504" y="5527346"/>
              <a:ext cx="986752" cy="182532"/>
              <a:chOff x="5893" y="3521"/>
              <a:chExt cx="466" cy="115"/>
            </a:xfrm>
          </p:grpSpPr>
          <p:sp>
            <p:nvSpPr>
              <p:cNvPr id="40" name="Rectangle 59">
                <a:extLst>
                  <a:ext uri="{FF2B5EF4-FFF2-40B4-BE49-F238E27FC236}">
                    <a16:creationId xmlns:a16="http://schemas.microsoft.com/office/drawing/2014/main" id="{BE45F213-4FDC-7E45-9034-88CC6D81BA9C}"/>
                  </a:ext>
                </a:extLst>
              </p:cNvPr>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1" name="Rectangle 60">
                <a:extLst>
                  <a:ext uri="{FF2B5EF4-FFF2-40B4-BE49-F238E27FC236}">
                    <a16:creationId xmlns:a16="http://schemas.microsoft.com/office/drawing/2014/main" id="{FECB823D-4D91-5D43-A1D1-CBE60843ADAD}"/>
                  </a:ext>
                </a:extLst>
              </p:cNvPr>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2" name="Rectangle 61">
                <a:extLst>
                  <a:ext uri="{FF2B5EF4-FFF2-40B4-BE49-F238E27FC236}">
                    <a16:creationId xmlns:a16="http://schemas.microsoft.com/office/drawing/2014/main" id="{868D430A-C125-1E43-AE32-68E04F8481EC}"/>
                  </a:ext>
                </a:extLst>
              </p:cNvPr>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43" name="Rectangle 62">
                <a:extLst>
                  <a:ext uri="{FF2B5EF4-FFF2-40B4-BE49-F238E27FC236}">
                    <a16:creationId xmlns:a16="http://schemas.microsoft.com/office/drawing/2014/main" id="{1820C13F-C8F8-CC40-B269-275BE65FEEC7}"/>
                  </a:ext>
                </a:extLst>
              </p:cNvPr>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0" name="Group 63">
              <a:extLst>
                <a:ext uri="{FF2B5EF4-FFF2-40B4-BE49-F238E27FC236}">
                  <a16:creationId xmlns:a16="http://schemas.microsoft.com/office/drawing/2014/main" id="{BE5BFFE5-AD9D-9849-8657-F76D1A986048}"/>
                </a:ext>
              </a:extLst>
            </p:cNvPr>
            <p:cNvGrpSpPr>
              <a:grpSpLocks/>
            </p:cNvGrpSpPr>
            <p:nvPr/>
          </p:nvGrpSpPr>
          <p:grpSpPr bwMode="auto">
            <a:xfrm>
              <a:off x="12552504" y="5743210"/>
              <a:ext cx="986752" cy="182532"/>
              <a:chOff x="5893" y="3657"/>
              <a:chExt cx="466" cy="115"/>
            </a:xfrm>
          </p:grpSpPr>
          <p:sp>
            <p:nvSpPr>
              <p:cNvPr id="36" name="Rectangle 64">
                <a:extLst>
                  <a:ext uri="{FF2B5EF4-FFF2-40B4-BE49-F238E27FC236}">
                    <a16:creationId xmlns:a16="http://schemas.microsoft.com/office/drawing/2014/main" id="{7826CEF3-EE0B-1E4E-8BB7-1FF17682A078}"/>
                  </a:ext>
                </a:extLst>
              </p:cNvPr>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7" name="Rectangle 65">
                <a:extLst>
                  <a:ext uri="{FF2B5EF4-FFF2-40B4-BE49-F238E27FC236}">
                    <a16:creationId xmlns:a16="http://schemas.microsoft.com/office/drawing/2014/main" id="{C052016F-7959-5643-91F5-F8B6A02A01B1}"/>
                  </a:ext>
                </a:extLst>
              </p:cNvPr>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8" name="Rectangle 66">
                <a:extLst>
                  <a:ext uri="{FF2B5EF4-FFF2-40B4-BE49-F238E27FC236}">
                    <a16:creationId xmlns:a16="http://schemas.microsoft.com/office/drawing/2014/main" id="{2C339746-991D-7D45-88A1-F60A50EC1132}"/>
                  </a:ext>
                </a:extLst>
              </p:cNvPr>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9" name="Rectangle 67">
                <a:extLst>
                  <a:ext uri="{FF2B5EF4-FFF2-40B4-BE49-F238E27FC236}">
                    <a16:creationId xmlns:a16="http://schemas.microsoft.com/office/drawing/2014/main" id="{ECFC67C1-5304-0548-A6A8-F99C2DAF4E2A}"/>
                  </a:ext>
                </a:extLst>
              </p:cNvPr>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1" name="Group 68">
              <a:extLst>
                <a:ext uri="{FF2B5EF4-FFF2-40B4-BE49-F238E27FC236}">
                  <a16:creationId xmlns:a16="http://schemas.microsoft.com/office/drawing/2014/main" id="{C53129DB-E467-914F-A48B-966552D9A422}"/>
                </a:ext>
              </a:extLst>
            </p:cNvPr>
            <p:cNvGrpSpPr>
              <a:grpSpLocks/>
            </p:cNvGrpSpPr>
            <p:nvPr/>
          </p:nvGrpSpPr>
          <p:grpSpPr bwMode="auto">
            <a:xfrm>
              <a:off x="12552504" y="6103513"/>
              <a:ext cx="986752" cy="182532"/>
              <a:chOff x="5893" y="3884"/>
              <a:chExt cx="466" cy="115"/>
            </a:xfrm>
          </p:grpSpPr>
          <p:sp>
            <p:nvSpPr>
              <p:cNvPr id="32" name="Rectangle 69">
                <a:extLst>
                  <a:ext uri="{FF2B5EF4-FFF2-40B4-BE49-F238E27FC236}">
                    <a16:creationId xmlns:a16="http://schemas.microsoft.com/office/drawing/2014/main" id="{6B9C2C4E-4CCE-BC44-9ADC-2525AE2E3D29}"/>
                  </a:ext>
                </a:extLst>
              </p:cNvPr>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3" name="Rectangle 70">
                <a:extLst>
                  <a:ext uri="{FF2B5EF4-FFF2-40B4-BE49-F238E27FC236}">
                    <a16:creationId xmlns:a16="http://schemas.microsoft.com/office/drawing/2014/main" id="{DB1C86C7-4EA1-6441-A225-68998D5674E3}"/>
                  </a:ext>
                </a:extLst>
              </p:cNvPr>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4" name="Rectangle 71">
                <a:extLst>
                  <a:ext uri="{FF2B5EF4-FFF2-40B4-BE49-F238E27FC236}">
                    <a16:creationId xmlns:a16="http://schemas.microsoft.com/office/drawing/2014/main" id="{FCBBB7FE-9BE9-E049-89E0-F1285E932D4A}"/>
                  </a:ext>
                </a:extLst>
              </p:cNvPr>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5" name="Rectangle 72">
                <a:extLst>
                  <a:ext uri="{FF2B5EF4-FFF2-40B4-BE49-F238E27FC236}">
                    <a16:creationId xmlns:a16="http://schemas.microsoft.com/office/drawing/2014/main" id="{1DC2E91C-1438-A640-9C05-A3F90F43226F}"/>
                  </a:ext>
                </a:extLst>
              </p:cNvPr>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2" name="Group 73">
              <a:extLst>
                <a:ext uri="{FF2B5EF4-FFF2-40B4-BE49-F238E27FC236}">
                  <a16:creationId xmlns:a16="http://schemas.microsoft.com/office/drawing/2014/main" id="{DDC5E06E-5A72-E246-84AE-52764DC5A0F1}"/>
                </a:ext>
              </a:extLst>
            </p:cNvPr>
            <p:cNvGrpSpPr>
              <a:grpSpLocks/>
            </p:cNvGrpSpPr>
            <p:nvPr/>
          </p:nvGrpSpPr>
          <p:grpSpPr bwMode="auto">
            <a:xfrm>
              <a:off x="12552504" y="6328901"/>
              <a:ext cx="986752" cy="182532"/>
              <a:chOff x="5893" y="4026"/>
              <a:chExt cx="466" cy="115"/>
            </a:xfrm>
          </p:grpSpPr>
          <p:sp>
            <p:nvSpPr>
              <p:cNvPr id="28" name="Rectangle 74">
                <a:extLst>
                  <a:ext uri="{FF2B5EF4-FFF2-40B4-BE49-F238E27FC236}">
                    <a16:creationId xmlns:a16="http://schemas.microsoft.com/office/drawing/2014/main" id="{6A6CC6D6-F550-5C46-9375-58ECB4F88A65}"/>
                  </a:ext>
                </a:extLst>
              </p:cNvPr>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9" name="Rectangle 75">
                <a:extLst>
                  <a:ext uri="{FF2B5EF4-FFF2-40B4-BE49-F238E27FC236}">
                    <a16:creationId xmlns:a16="http://schemas.microsoft.com/office/drawing/2014/main" id="{83CD9F01-CDD5-3041-ABCE-FF6F01F13B72}"/>
                  </a:ext>
                </a:extLst>
              </p:cNvPr>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 name="Rectangle 76">
                <a:extLst>
                  <a:ext uri="{FF2B5EF4-FFF2-40B4-BE49-F238E27FC236}">
                    <a16:creationId xmlns:a16="http://schemas.microsoft.com/office/drawing/2014/main" id="{B8F6DD69-6C3C-C742-A5E0-5B88AC7C5889}"/>
                  </a:ext>
                </a:extLst>
              </p:cNvPr>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 name="Rectangle 77">
                <a:extLst>
                  <a:ext uri="{FF2B5EF4-FFF2-40B4-BE49-F238E27FC236}">
                    <a16:creationId xmlns:a16="http://schemas.microsoft.com/office/drawing/2014/main" id="{237D8A76-FCD1-D045-BB70-1D0A3C60459D}"/>
                  </a:ext>
                </a:extLst>
              </p:cNvPr>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23" name="Group 78">
              <a:extLst>
                <a:ext uri="{FF2B5EF4-FFF2-40B4-BE49-F238E27FC236}">
                  <a16:creationId xmlns:a16="http://schemas.microsoft.com/office/drawing/2014/main" id="{9A437C3E-C226-5C45-A35A-9D50902217E4}"/>
                </a:ext>
              </a:extLst>
            </p:cNvPr>
            <p:cNvGrpSpPr>
              <a:grpSpLocks/>
            </p:cNvGrpSpPr>
            <p:nvPr/>
          </p:nvGrpSpPr>
          <p:grpSpPr bwMode="auto">
            <a:xfrm>
              <a:off x="12552504" y="6552703"/>
              <a:ext cx="986752" cy="182532"/>
              <a:chOff x="5893" y="4167"/>
              <a:chExt cx="466" cy="115"/>
            </a:xfrm>
          </p:grpSpPr>
          <p:sp>
            <p:nvSpPr>
              <p:cNvPr id="24" name="Rectangle 79">
                <a:extLst>
                  <a:ext uri="{FF2B5EF4-FFF2-40B4-BE49-F238E27FC236}">
                    <a16:creationId xmlns:a16="http://schemas.microsoft.com/office/drawing/2014/main" id="{181B9BC8-6CED-9743-9687-1556627938B0}"/>
                  </a:ext>
                </a:extLst>
              </p:cNvPr>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5" name="Rectangle 80">
                <a:extLst>
                  <a:ext uri="{FF2B5EF4-FFF2-40B4-BE49-F238E27FC236}">
                    <a16:creationId xmlns:a16="http://schemas.microsoft.com/office/drawing/2014/main" id="{E269C42A-66E0-0947-B244-87EDDDF29320}"/>
                  </a:ext>
                </a:extLst>
              </p:cNvPr>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6" name="Rectangle 81">
                <a:extLst>
                  <a:ext uri="{FF2B5EF4-FFF2-40B4-BE49-F238E27FC236}">
                    <a16:creationId xmlns:a16="http://schemas.microsoft.com/office/drawing/2014/main" id="{EB300891-4FB0-4B44-ACA7-ED754B2268C9}"/>
                  </a:ext>
                </a:extLst>
              </p:cNvPr>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27" name="Rectangle 82">
                <a:extLst>
                  <a:ext uri="{FF2B5EF4-FFF2-40B4-BE49-F238E27FC236}">
                    <a16:creationId xmlns:a16="http://schemas.microsoft.com/office/drawing/2014/main" id="{56D134E8-9929-3845-BECE-EB3095DE42C5}"/>
                  </a:ext>
                </a:extLst>
              </p:cNvPr>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sp>
        <p:nvSpPr>
          <p:cNvPr id="77" name="Rectangle 83">
            <a:extLst>
              <a:ext uri="{FF2B5EF4-FFF2-40B4-BE49-F238E27FC236}">
                <a16:creationId xmlns:a16="http://schemas.microsoft.com/office/drawing/2014/main" id="{37532047-75A7-FB4D-9FE7-6B09517D70DF}"/>
              </a:ext>
            </a:extLst>
          </p:cNvPr>
          <p:cNvSpPr>
            <a:spLocks noChangeArrowheads="1"/>
          </p:cNvSpPr>
          <p:nvPr userDrawn="1"/>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374154"/>
                </a:solidFill>
                <a:latin typeface="微软雅黑" pitchFamily="34" charset="-122"/>
                <a:ea typeface="微软雅黑" pitchFamily="34" charset="-122"/>
              </a:rPr>
              <a:t>建议同一页面内不超过四种颜色，以下是</a:t>
            </a:r>
            <a:r>
              <a:rPr lang="en-US" altLang="zh-CN" sz="1333" dirty="0">
                <a:solidFill>
                  <a:srgbClr val="374154"/>
                </a:solidFill>
                <a:latin typeface="微软雅黑" pitchFamily="34" charset="-122"/>
                <a:ea typeface="微软雅黑" pitchFamily="34" charset="-122"/>
              </a:rPr>
              <a:t>13</a:t>
            </a:r>
            <a:r>
              <a:rPr lang="zh-CN" altLang="en-US" sz="1333" dirty="0">
                <a:solidFill>
                  <a:srgbClr val="374154"/>
                </a:solidFill>
                <a:latin typeface="微软雅黑" pitchFamily="34" charset="-122"/>
                <a:ea typeface="微软雅黑" pitchFamily="34" charset="-122"/>
              </a:rPr>
              <a:t>组配色方案，同一页面内只选择一组使用。（仅供参考）</a:t>
            </a:r>
          </a:p>
        </p:txBody>
      </p:sp>
      <p:sp>
        <p:nvSpPr>
          <p:cNvPr id="79" name="Rectangle 84">
            <a:extLst>
              <a:ext uri="{FF2B5EF4-FFF2-40B4-BE49-F238E27FC236}">
                <a16:creationId xmlns:a16="http://schemas.microsoft.com/office/drawing/2014/main" id="{CA7A008C-A143-8E41-856F-FA340A80C893}"/>
              </a:ext>
            </a:extLst>
          </p:cNvPr>
          <p:cNvSpPr>
            <a:spLocks noChangeArrowheads="1"/>
          </p:cNvSpPr>
          <p:nvPr userDrawn="1"/>
        </p:nvSpPr>
        <p:spPr bwMode="auto">
          <a:xfrm>
            <a:off x="12340755" y="8468"/>
            <a:ext cx="1590238" cy="579321"/>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6799" tIns="53401" rIns="106799" bIns="53401">
            <a:spAutoFit/>
          </a:bodyPr>
          <a:lstStyle/>
          <a:p>
            <a:pPr>
              <a:lnSpc>
                <a:spcPct val="120000"/>
              </a:lnSpc>
              <a:buClr>
                <a:srgbClr val="777777"/>
              </a:buClr>
              <a:buSzPct val="60000"/>
              <a:buFont typeface="Wingdings" charset="2"/>
              <a:buNone/>
            </a:pPr>
            <a:r>
              <a:rPr lang="zh-CN" altLang="en-US" sz="1333" dirty="0">
                <a:solidFill>
                  <a:srgbClr val="374154"/>
                </a:solidFill>
                <a:latin typeface="微软雅黑" pitchFamily="34" charset="-122"/>
                <a:ea typeface="微软雅黑" pitchFamily="34" charset="-122"/>
              </a:rPr>
              <a:t>客户或者合作伙伴的标志放在右上角</a:t>
            </a:r>
            <a:r>
              <a:rPr lang="en-US" altLang="zh-CN" sz="1333" dirty="0">
                <a:solidFill>
                  <a:srgbClr val="374154"/>
                </a:solidFill>
                <a:latin typeface="微软雅黑" pitchFamily="34" charset="-122"/>
                <a:ea typeface="微软雅黑" pitchFamily="34" charset="-122"/>
              </a:rPr>
              <a:t>.</a:t>
            </a:r>
            <a:endParaRPr lang="zh-CN" altLang="en-US" sz="1333" dirty="0">
              <a:solidFill>
                <a:srgbClr val="374154"/>
              </a:solidFill>
              <a:latin typeface="微软雅黑" pitchFamily="34" charset="-122"/>
              <a:ea typeface="微软雅黑" pitchFamily="34" charset="-122"/>
            </a:endParaRPr>
          </a:p>
        </p:txBody>
      </p:sp>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cs.ubc.ca/~amuham01/LING530/papers/radford2018improving.pdf"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openai.com/blog/chatgpt/" TargetMode="External"/><Relationship Id="rId2" Type="http://schemas.openxmlformats.org/officeDocument/2006/relationships/hyperlink" Target="https://openai.com/blog/instruction-following/" TargetMode="External"/><Relationship Id="rId1" Type="http://schemas.openxmlformats.org/officeDocument/2006/relationships/slideLayout" Target="../slideLayouts/slideLayout4.xml"/><Relationship Id="rId6" Type="http://schemas.openxmlformats.org/officeDocument/2006/relationships/hyperlink" Target="https://jalammar.github.io/" TargetMode="External"/><Relationship Id="rId5" Type="http://schemas.openxmlformats.org/officeDocument/2006/relationships/hyperlink" Target="https://jalammar.github.io/how-gpt3-works-visualizations-animations/" TargetMode="External"/><Relationship Id="rId4" Type="http://schemas.openxmlformats.org/officeDocument/2006/relationships/hyperlink" Target="https://sh-tsang.medium.com/review-instructgpt-training-language-models-to-follow-instructions-with-human-feedback-7fce4bf9059a"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hyperlink" Target="https://www.cs.ubc.ca/~amuham01/LING530/papers/radford2018improving.pdf"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F2C9F3-806E-664B-AB93-EFF3FEE16B5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81" y="0"/>
            <a:ext cx="12192000" cy="6858000"/>
          </a:xfrm>
          <a:prstGeom prst="rect">
            <a:avLst/>
          </a:prstGeom>
        </p:spPr>
      </p:pic>
      <p:sp>
        <p:nvSpPr>
          <p:cNvPr id="6" name="副标题 2">
            <a:extLst>
              <a:ext uri="{FF2B5EF4-FFF2-40B4-BE49-F238E27FC236}">
                <a16:creationId xmlns:a16="http://schemas.microsoft.com/office/drawing/2014/main" id="{CFF1FABF-8BDE-C54A-A9C6-18A81E72C433}"/>
              </a:ext>
            </a:extLst>
          </p:cNvPr>
          <p:cNvSpPr>
            <a:spLocks noGrp="1"/>
          </p:cNvSpPr>
          <p:nvPr>
            <p:ph type="subTitle" idx="1"/>
          </p:nvPr>
        </p:nvSpPr>
        <p:spPr>
          <a:xfrm>
            <a:off x="8474645" y="5445223"/>
            <a:ext cx="2116161" cy="720081"/>
          </a:xfrm>
        </p:spPr>
        <p:txBody>
          <a:bodyPr anchor="ctr"/>
          <a:lstStyle/>
          <a:p>
            <a:pPr>
              <a:lnSpc>
                <a:spcPct val="100000"/>
              </a:lnSpc>
            </a:pPr>
            <a:r>
              <a:rPr lang="en-US" altLang="zh-CN" sz="6600" b="1" dirty="0">
                <a:solidFill>
                  <a:schemeClr val="bg1"/>
                </a:solidFill>
                <a:latin typeface="GEETYPE-SkyGB-Flash Reguar" panose="02010604000000000000" pitchFamily="2" charset="-122"/>
                <a:ea typeface="GEETYPE-SkyGB-Flash Reguar" panose="02010604000000000000" pitchFamily="2" charset="-122"/>
              </a:rPr>
              <a:t>ZOMI</a:t>
            </a:r>
            <a:endParaRPr lang="zh-CN" altLang="en-US" sz="6600" b="1" dirty="0">
              <a:solidFill>
                <a:schemeClr val="bg1"/>
              </a:solidFill>
              <a:latin typeface="GEETYPE-SkyGB-Flash Reguar" panose="02010604000000000000" pitchFamily="2" charset="-122"/>
              <a:ea typeface="GEETYPE-SkyGB-Flash Reguar" panose="02010604000000000000" pitchFamily="2" charset="-122"/>
            </a:endParaRPr>
          </a:p>
        </p:txBody>
      </p:sp>
      <p:pic>
        <p:nvPicPr>
          <p:cNvPr id="7" name="图片 6">
            <a:extLst>
              <a:ext uri="{FF2B5EF4-FFF2-40B4-BE49-F238E27FC236}">
                <a16:creationId xmlns:a16="http://schemas.microsoft.com/office/drawing/2014/main" id="{9881655E-97A6-F947-8F72-F4046D8554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2557" y="5445223"/>
            <a:ext cx="636527" cy="636527"/>
          </a:xfrm>
          <a:prstGeom prst="ellipse">
            <a:avLst/>
          </a:prstGeom>
          <a:ln w="28575" cap="rnd">
            <a:solidFill>
              <a:schemeClr val="bg1"/>
            </a:solidFill>
            <a:prstDash val="solid"/>
          </a:ln>
          <a:effectLst/>
        </p:spPr>
      </p:pic>
    </p:spTree>
    <p:extLst>
      <p:ext uri="{BB962C8B-B14F-4D97-AF65-F5344CB8AC3E}">
        <p14:creationId xmlns:p14="http://schemas.microsoft.com/office/powerpoint/2010/main" val="334436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2235C8BF-3A67-904C-ABEE-96CCF8EFB093}"/>
              </a:ext>
            </a:extLst>
          </p:cNvPr>
          <p:cNvSpPr>
            <a:spLocks noGrp="1"/>
          </p:cNvSpPr>
          <p:nvPr>
            <p:ph type="title"/>
          </p:nvPr>
        </p:nvSpPr>
        <p:spPr/>
        <p:txBody>
          <a:bodyPr/>
          <a:lstStyle/>
          <a:p>
            <a:r>
              <a:rPr lang="en-US" altLang="zh-CN" dirty="0"/>
              <a:t>GPT-1</a:t>
            </a:r>
            <a:r>
              <a:rPr lang="zh-CN" altLang="en-US" dirty="0"/>
              <a:t>：基于 </a:t>
            </a:r>
            <a:r>
              <a:rPr lang="en-US" altLang="zh-CN" dirty="0"/>
              <a:t>Transformer Decoder</a:t>
            </a:r>
            <a:r>
              <a:rPr lang="zh-CN" altLang="en-US" dirty="0"/>
              <a:t> 预训练 </a:t>
            </a:r>
            <a:r>
              <a:rPr lang="en-US" altLang="zh-CN" dirty="0"/>
              <a:t>+ </a:t>
            </a:r>
            <a:r>
              <a:rPr lang="zh-CN" altLang="en-US" dirty="0"/>
              <a:t>微调 </a:t>
            </a:r>
            <a:r>
              <a:rPr lang="en-US" altLang="zh-CN" dirty="0"/>
              <a:t>Finetune</a:t>
            </a:r>
            <a:endParaRPr lang="zh-CN" altLang="en-US" dirty="0"/>
          </a:p>
        </p:txBody>
      </p:sp>
      <p:sp>
        <p:nvSpPr>
          <p:cNvPr id="3" name="内容占位符 2">
            <a:extLst>
              <a:ext uri="{FF2B5EF4-FFF2-40B4-BE49-F238E27FC236}">
                <a16:creationId xmlns:a16="http://schemas.microsoft.com/office/drawing/2014/main" id="{4B063CDC-B61B-1248-AC31-B774ECBA64BB}"/>
              </a:ext>
            </a:extLst>
          </p:cNvPr>
          <p:cNvSpPr>
            <a:spLocks noGrp="1"/>
          </p:cNvSpPr>
          <p:nvPr>
            <p:ph sz="half" idx="1"/>
          </p:nvPr>
        </p:nvSpPr>
        <p:spPr/>
        <p:txBody>
          <a:bodyPr/>
          <a:lstStyle/>
          <a:p>
            <a:pPr marL="0" indent="0">
              <a:buNone/>
            </a:pPr>
            <a:r>
              <a:rPr lang="en-US" altLang="zh-CN" dirty="0">
                <a:latin typeface="Gill Sans MT" panose="020B0502020104020203" pitchFamily="34" charset="0"/>
                <a:ea typeface="Microsoft YaHei" panose="020B0503020204020204" pitchFamily="34" charset="-122"/>
              </a:rPr>
              <a:t>Masked Multi-Head-Attention</a:t>
            </a:r>
            <a:r>
              <a:rPr kumimoji="1" lang="zh-CN" altLang="en-US" dirty="0">
                <a:latin typeface="Gill Sans MT" panose="020B0502020104020203" pitchFamily="34" charset="0"/>
              </a:rPr>
              <a:t> 就是在处理当前词的时候看不到后面的词。举个可爱栗子：</a:t>
            </a:r>
            <a:endParaRPr kumimoji="1" lang="en-US" altLang="zh-CN" dirty="0">
              <a:latin typeface="Gill Sans MT" panose="020B0502020104020203" pitchFamily="34" charset="0"/>
            </a:endParaRPr>
          </a:p>
          <a:p>
            <a:r>
              <a:rPr kumimoji="1" lang="zh-CN" altLang="en-US" dirty="0">
                <a:latin typeface="Gill Sans MT" panose="020B0502020104020203" pitchFamily="34" charset="0"/>
              </a:rPr>
              <a:t>处理 </a:t>
            </a:r>
            <a:r>
              <a:rPr kumimoji="1" lang="en-US" altLang="zh-CN" dirty="0">
                <a:latin typeface="Gill Sans MT" panose="020B0502020104020203" pitchFamily="34" charset="0"/>
              </a:rPr>
              <a:t>[it]</a:t>
            </a:r>
            <a:r>
              <a:rPr kumimoji="1" lang="zh-CN" altLang="en-US" dirty="0">
                <a:latin typeface="Gill Sans MT" panose="020B0502020104020203" pitchFamily="34" charset="0"/>
              </a:rPr>
              <a:t> 的时候，看不到 </a:t>
            </a:r>
            <a:r>
              <a:rPr kumimoji="1" lang="en-US" altLang="zh-CN" dirty="0">
                <a:latin typeface="Gill Sans MT" panose="020B0502020104020203" pitchFamily="34" charset="0"/>
              </a:rPr>
              <a:t>[it]</a:t>
            </a:r>
            <a:r>
              <a:rPr kumimoji="1" lang="zh-CN" altLang="en-US" dirty="0">
                <a:latin typeface="Gill Sans MT" panose="020B0502020104020203" pitchFamily="34" charset="0"/>
              </a:rPr>
              <a:t> 后面的词，但会关注到 </a:t>
            </a:r>
            <a:r>
              <a:rPr kumimoji="1" lang="en-US" altLang="zh-CN" dirty="0">
                <a:latin typeface="Gill Sans MT" panose="020B0502020104020203" pitchFamily="34" charset="0"/>
              </a:rPr>
              <a:t>[it]</a:t>
            </a:r>
            <a:r>
              <a:rPr kumimoji="1" lang="zh-CN" altLang="en-US" dirty="0">
                <a:latin typeface="Gill Sans MT" panose="020B0502020104020203" pitchFamily="34" charset="0"/>
              </a:rPr>
              <a:t> 前面词中的  </a:t>
            </a:r>
            <a:r>
              <a:rPr kumimoji="1" lang="en-US" altLang="zh-CN" dirty="0">
                <a:latin typeface="Gill Sans MT" panose="020B0502020104020203" pitchFamily="34" charset="0"/>
              </a:rPr>
              <a:t>[a,</a:t>
            </a:r>
            <a:r>
              <a:rPr kumimoji="1" lang="zh-CN" altLang="en-US" dirty="0">
                <a:latin typeface="Gill Sans MT" panose="020B0502020104020203" pitchFamily="34" charset="0"/>
              </a:rPr>
              <a:t> </a:t>
            </a:r>
            <a:r>
              <a:rPr kumimoji="1" lang="en-US" altLang="zh-CN" dirty="0">
                <a:latin typeface="Gill Sans MT" panose="020B0502020104020203" pitchFamily="34" charset="0"/>
              </a:rPr>
              <a:t>robot]</a:t>
            </a:r>
            <a:r>
              <a:rPr kumimoji="1" lang="zh-CN" altLang="en-US" dirty="0">
                <a:latin typeface="Gill Sans MT" panose="020B0502020104020203" pitchFamily="34" charset="0"/>
              </a:rPr>
              <a:t>，继而注意力会计算词间 </a:t>
            </a:r>
            <a:r>
              <a:rPr kumimoji="1" lang="en-US" altLang="zh-CN" dirty="0">
                <a:latin typeface="Gill Sans MT" panose="020B0502020104020203" pitchFamily="34" charset="0"/>
              </a:rPr>
              <a:t>[a,</a:t>
            </a:r>
            <a:r>
              <a:rPr kumimoji="1" lang="zh-CN" altLang="en-US" dirty="0">
                <a:latin typeface="Gill Sans MT" panose="020B0502020104020203" pitchFamily="34" charset="0"/>
              </a:rPr>
              <a:t> </a:t>
            </a:r>
            <a:r>
              <a:rPr kumimoji="1" lang="en-US" altLang="zh-CN" dirty="0">
                <a:latin typeface="Gill Sans MT" panose="020B0502020104020203" pitchFamily="34" charset="0"/>
              </a:rPr>
              <a:t>robot,</a:t>
            </a:r>
            <a:r>
              <a:rPr kumimoji="1" lang="zh-CN" altLang="en-US" dirty="0">
                <a:latin typeface="Gill Sans MT" panose="020B0502020104020203" pitchFamily="34" charset="0"/>
              </a:rPr>
              <a:t>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it]</a:t>
            </a:r>
            <a:r>
              <a:rPr kumimoji="1" lang="zh-CN" altLang="en-US" dirty="0">
                <a:latin typeface="Gill Sans MT" panose="020B0502020104020203" pitchFamily="34" charset="0"/>
              </a:rPr>
              <a:t> 的向量及其 </a:t>
            </a:r>
            <a:r>
              <a:rPr kumimoji="1" lang="en-US" altLang="zh-CN" dirty="0">
                <a:latin typeface="Gill Sans MT" panose="020B0502020104020203" pitchFamily="34" charset="0"/>
              </a:rPr>
              <a:t>Attention</a:t>
            </a:r>
            <a:r>
              <a:rPr kumimoji="1" lang="zh-CN" altLang="en-US" dirty="0">
                <a:latin typeface="Gill Sans MT" panose="020B0502020104020203" pitchFamily="34" charset="0"/>
              </a:rPr>
              <a:t>分数的加权和，即</a:t>
            </a:r>
            <a:r>
              <a:rPr kumimoji="1" lang="en-US" altLang="zh-CN" dirty="0">
                <a:latin typeface="Gill Sans MT" panose="020B0502020104020203" pitchFamily="34" charset="0"/>
              </a:rPr>
              <a:t>QKV</a:t>
            </a:r>
            <a:r>
              <a:rPr kumimoji="1" lang="zh-CN" altLang="en-US" dirty="0">
                <a:latin typeface="Gill Sans MT" panose="020B0502020104020203" pitchFamily="34" charset="0"/>
              </a:rPr>
              <a:t>的权重。</a:t>
            </a:r>
          </a:p>
        </p:txBody>
      </p:sp>
      <p:sp>
        <p:nvSpPr>
          <p:cNvPr id="6" name="矩形 5">
            <a:extLst>
              <a:ext uri="{FF2B5EF4-FFF2-40B4-BE49-F238E27FC236}">
                <a16:creationId xmlns:a16="http://schemas.microsoft.com/office/drawing/2014/main" id="{68355B17-3F96-534B-92A4-1DA2CBD55BB5}"/>
              </a:ext>
            </a:extLst>
          </p:cNvPr>
          <p:cNvSpPr/>
          <p:nvPr/>
        </p:nvSpPr>
        <p:spPr>
          <a:xfrm>
            <a:off x="6386413" y="6354949"/>
            <a:ext cx="4007768" cy="276999"/>
          </a:xfrm>
          <a:prstGeom prst="rect">
            <a:avLst/>
          </a:prstGeom>
        </p:spPr>
        <p:txBody>
          <a:bodyPr wrap="square">
            <a:spAutoFit/>
          </a:bodyPr>
          <a:lstStyle/>
          <a:p>
            <a:r>
              <a:rPr lang="en-US" altLang="zh-CN" sz="12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Improving language understanding by generative pre-</a:t>
            </a:r>
            <a:r>
              <a:rPr lang="en-US" altLang="zh-CN" sz="1200" u="sng" dirty="0" err="1">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training</a:t>
            </a:r>
            <a:r>
              <a:rPr lang="en-US" altLang="zh-CN" sz="1200" u="sng" dirty="0" err="1">
                <a:solidFill>
                  <a:srgbClr val="00FA00"/>
                </a:solidFill>
                <a:latin typeface="Gill Sans MT" panose="020B0502020104020203" pitchFamily="34" charset="0"/>
              </a:rPr>
              <a:t>c</a:t>
            </a:r>
            <a:endParaRPr lang="en-US" altLang="zh-CN" sz="1200" i="0" dirty="0">
              <a:solidFill>
                <a:srgbClr val="00FA00"/>
              </a:solidFill>
              <a:effectLst/>
              <a:latin typeface="Gill Sans MT" panose="020B0502020104020203" pitchFamily="34" charset="0"/>
            </a:endParaRPr>
          </a:p>
        </p:txBody>
      </p:sp>
      <p:pic>
        <p:nvPicPr>
          <p:cNvPr id="8" name="图片 7">
            <a:extLst>
              <a:ext uri="{FF2B5EF4-FFF2-40B4-BE49-F238E27FC236}">
                <a16:creationId xmlns:a16="http://schemas.microsoft.com/office/drawing/2014/main" id="{F1AAF7D2-63B2-1F42-BC28-BFAA4D7D00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3965" y="2777382"/>
            <a:ext cx="6488582" cy="3595756"/>
          </a:xfrm>
          <a:prstGeom prst="rect">
            <a:avLst/>
          </a:prstGeom>
        </p:spPr>
      </p:pic>
    </p:spTree>
    <p:extLst>
      <p:ext uri="{BB962C8B-B14F-4D97-AF65-F5344CB8AC3E}">
        <p14:creationId xmlns:p14="http://schemas.microsoft.com/office/powerpoint/2010/main" val="1747682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00947-23BF-584C-86DD-FC0AB92A23FF}"/>
              </a:ext>
            </a:extLst>
          </p:cNvPr>
          <p:cNvSpPr>
            <a:spLocks noGrp="1"/>
          </p:cNvSpPr>
          <p:nvPr>
            <p:ph type="title"/>
          </p:nvPr>
        </p:nvSpPr>
        <p:spPr/>
        <p:txBody>
          <a:bodyPr/>
          <a:lstStyle/>
          <a:p>
            <a:r>
              <a:rPr lang="en-US" altLang="zh-CN" dirty="0"/>
              <a:t>GPT-2</a:t>
            </a:r>
            <a:r>
              <a:rPr lang="zh-CN" altLang="en-US" dirty="0"/>
              <a:t>：舍弃微调，直接利用 </a:t>
            </a:r>
            <a:r>
              <a:rPr lang="en-US" altLang="zh-CN" dirty="0"/>
              <a:t>zero-short learning</a:t>
            </a:r>
            <a:endParaRPr kumimoji="1" lang="zh-CN" altLang="en-US" dirty="0"/>
          </a:p>
        </p:txBody>
      </p:sp>
      <p:sp>
        <p:nvSpPr>
          <p:cNvPr id="3" name="内容占位符 2">
            <a:extLst>
              <a:ext uri="{FF2B5EF4-FFF2-40B4-BE49-F238E27FC236}">
                <a16:creationId xmlns:a16="http://schemas.microsoft.com/office/drawing/2014/main" id="{574A169C-EB8E-9A48-91B3-1C15BA4E05D4}"/>
              </a:ext>
            </a:extLst>
          </p:cNvPr>
          <p:cNvSpPr>
            <a:spLocks noGrp="1"/>
          </p:cNvSpPr>
          <p:nvPr>
            <p:ph sz="half" idx="1"/>
          </p:nvPr>
        </p:nvSpPr>
        <p:spPr/>
        <p:txBody>
          <a:bodyPr/>
          <a:lstStyle/>
          <a:p>
            <a:pPr marL="0" indent="0">
              <a:buNone/>
            </a:pPr>
            <a:r>
              <a:rPr kumimoji="1" lang="zh-CN" altLang="en-US" dirty="0">
                <a:latin typeface="Gill Sans MT" panose="020B0502020104020203" pitchFamily="34" charset="0"/>
              </a:rPr>
              <a:t>针对小样本</a:t>
            </a:r>
            <a:r>
              <a:rPr kumimoji="1" lang="en-US" altLang="zh-CN" dirty="0">
                <a:latin typeface="Gill Sans MT" panose="020B0502020104020203" pitchFamily="34" charset="0"/>
              </a:rPr>
              <a:t>/</a:t>
            </a:r>
            <a:r>
              <a:rPr kumimoji="1" lang="zh-CN" altLang="en-US" dirty="0">
                <a:latin typeface="Gill Sans MT" panose="020B0502020104020203" pitchFamily="34" charset="0"/>
              </a:rPr>
              <a:t>零样本的 </a:t>
            </a:r>
            <a:r>
              <a:rPr kumimoji="1" lang="en-US" altLang="zh-CN" dirty="0">
                <a:latin typeface="Gill Sans MT" panose="020B0502020104020203" pitchFamily="34" charset="0"/>
              </a:rPr>
              <a:t>N-shot</a:t>
            </a:r>
            <a:r>
              <a:rPr kumimoji="1" lang="zh-CN" altLang="en-US" dirty="0">
                <a:latin typeface="Gill Sans MT" panose="020B0502020104020203" pitchFamily="34" charset="0"/>
              </a:rPr>
              <a:t> </a:t>
            </a:r>
            <a:r>
              <a:rPr kumimoji="1" lang="en-US" altLang="zh-CN" dirty="0">
                <a:latin typeface="Gill Sans MT" panose="020B0502020104020203" pitchFamily="34" charset="0"/>
              </a:rPr>
              <a:t>Learning</a:t>
            </a:r>
            <a:r>
              <a:rPr kumimoji="1" lang="zh-CN" altLang="en-US" dirty="0">
                <a:latin typeface="Gill Sans MT" panose="020B0502020104020203" pitchFamily="34" charset="0"/>
              </a:rPr>
              <a:t> 应运而生，分为如下三种：</a:t>
            </a:r>
          </a:p>
          <a:p>
            <a:pPr marL="457200" indent="-457200">
              <a:buFont typeface="+mj-lt"/>
              <a:buAutoNum type="arabicPeriod"/>
            </a:pPr>
            <a:r>
              <a:rPr kumimoji="1" lang="en-US" altLang="zh-CN" b="1" dirty="0">
                <a:latin typeface="Gill Sans MT" panose="020B0502020104020203" pitchFamily="34" charset="0"/>
              </a:rPr>
              <a:t>Zero-shot Learning (</a:t>
            </a:r>
            <a:r>
              <a:rPr kumimoji="1" lang="zh-CN" altLang="en-US" b="1" dirty="0">
                <a:latin typeface="Gill Sans MT" panose="020B0502020104020203" pitchFamily="34" charset="0"/>
              </a:rPr>
              <a:t>零样本学习</a:t>
            </a:r>
            <a:r>
              <a:rPr kumimoji="1" lang="en-US" altLang="zh-CN" b="1" dirty="0">
                <a:latin typeface="Gill Sans MT" panose="020B0502020104020203" pitchFamily="34" charset="0"/>
              </a:rPr>
              <a:t>)</a:t>
            </a:r>
            <a:r>
              <a:rPr kumimoji="1" lang="zh-CN" altLang="en-US" dirty="0">
                <a:latin typeface="Gill Sans MT" panose="020B0502020104020203" pitchFamily="34" charset="0"/>
              </a:rPr>
              <a:t>：没有任何训练样本进行微调训练的情况下，让预训练语言模型完成特定任务；</a:t>
            </a:r>
          </a:p>
          <a:p>
            <a:pPr marL="457200" indent="-457200">
              <a:buFont typeface="+mj-lt"/>
              <a:buAutoNum type="arabicPeriod"/>
            </a:pPr>
            <a:r>
              <a:rPr kumimoji="1" lang="en-US" altLang="zh-CN" b="1" dirty="0">
                <a:latin typeface="Gill Sans MT" panose="020B0502020104020203" pitchFamily="34" charset="0"/>
              </a:rPr>
              <a:t>One shot Learning (</a:t>
            </a:r>
            <a:r>
              <a:rPr kumimoji="1" lang="zh-CN" altLang="en-US" b="1" dirty="0">
                <a:latin typeface="Gill Sans MT" panose="020B0502020104020203" pitchFamily="34" charset="0"/>
              </a:rPr>
              <a:t>单样本学习</a:t>
            </a:r>
            <a:r>
              <a:rPr kumimoji="1" lang="en-US" altLang="zh-CN" b="1" dirty="0">
                <a:latin typeface="Gill Sans MT" panose="020B0502020104020203" pitchFamily="34" charset="0"/>
              </a:rPr>
              <a:t>)</a:t>
            </a:r>
            <a:r>
              <a:rPr kumimoji="1" lang="zh-CN" altLang="en-US" dirty="0">
                <a:latin typeface="Gill Sans MT" panose="020B0502020104020203" pitchFamily="34" charset="0"/>
              </a:rPr>
              <a:t>：在一个训练样本进行微调训练的情况下，预训练语言模型完成特定任务；</a:t>
            </a:r>
          </a:p>
          <a:p>
            <a:pPr marL="457200" indent="-457200">
              <a:buFont typeface="+mj-lt"/>
              <a:buAutoNum type="arabicPeriod"/>
            </a:pPr>
            <a:r>
              <a:rPr kumimoji="1" lang="en-US" altLang="zh-CN" b="1" dirty="0">
                <a:latin typeface="Gill Sans MT" panose="020B0502020104020203" pitchFamily="34" charset="0"/>
              </a:rPr>
              <a:t>Few-shot Learning (</a:t>
            </a:r>
            <a:r>
              <a:rPr kumimoji="1" lang="zh-CN" altLang="en-US" b="1" dirty="0">
                <a:latin typeface="Gill Sans MT" panose="020B0502020104020203" pitchFamily="34" charset="0"/>
              </a:rPr>
              <a:t>少样本或小样本学习</a:t>
            </a:r>
            <a:r>
              <a:rPr kumimoji="1" lang="en-US" altLang="zh-CN" b="1" dirty="0">
                <a:latin typeface="Gill Sans MT" panose="020B0502020104020203" pitchFamily="34" charset="0"/>
              </a:rPr>
              <a:t>)</a:t>
            </a:r>
            <a:r>
              <a:rPr kumimoji="1" lang="zh-CN" altLang="en-US" b="1" dirty="0">
                <a:latin typeface="Gill Sans MT" panose="020B0502020104020203" pitchFamily="34" charset="0"/>
              </a:rPr>
              <a:t>：</a:t>
            </a:r>
            <a:r>
              <a:rPr kumimoji="1" lang="zh-CN" altLang="en-US" dirty="0">
                <a:latin typeface="Gill Sans MT" panose="020B0502020104020203" pitchFamily="34" charset="0"/>
              </a:rPr>
              <a:t>在只有少量样本进行微调训练的情况下，预训练语言模型完成特定任务；</a:t>
            </a:r>
          </a:p>
          <a:p>
            <a:pPr marL="0" indent="0">
              <a:buNone/>
            </a:pP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959270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592ACC20-9BCB-6B40-A074-9B638AA63888}"/>
              </a:ext>
            </a:extLst>
          </p:cNvPr>
          <p:cNvSpPr>
            <a:spLocks noGrp="1"/>
          </p:cNvSpPr>
          <p:nvPr>
            <p:ph type="title"/>
          </p:nvPr>
        </p:nvSpPr>
        <p:spPr/>
        <p:txBody>
          <a:bodyPr/>
          <a:lstStyle/>
          <a:p>
            <a:r>
              <a:rPr lang="en-US" altLang="zh-CN" dirty="0"/>
              <a:t>GPT-2</a:t>
            </a:r>
            <a:r>
              <a:rPr lang="zh-CN" altLang="en-US" dirty="0"/>
              <a:t>：舍弃微调，直接利用 </a:t>
            </a:r>
            <a:r>
              <a:rPr lang="en-US" altLang="zh-CN" dirty="0"/>
              <a:t>zero-short learning</a:t>
            </a:r>
            <a:endParaRPr lang="zh-CN" altLang="en-US" dirty="0"/>
          </a:p>
        </p:txBody>
      </p:sp>
      <p:sp>
        <p:nvSpPr>
          <p:cNvPr id="8" name="内容占位符 7">
            <a:extLst>
              <a:ext uri="{FF2B5EF4-FFF2-40B4-BE49-F238E27FC236}">
                <a16:creationId xmlns:a16="http://schemas.microsoft.com/office/drawing/2014/main" id="{8EDD9AFA-6763-1D44-A67D-E94393237BE8}"/>
              </a:ext>
            </a:extLst>
          </p:cNvPr>
          <p:cNvSpPr>
            <a:spLocks noGrp="1"/>
          </p:cNvSpPr>
          <p:nvPr>
            <p:ph sz="half" idx="1"/>
          </p:nvPr>
        </p:nvSpPr>
        <p:spPr/>
        <p:txBody>
          <a:bodyPr/>
          <a:lstStyle/>
          <a:p>
            <a:r>
              <a:rPr lang="en-US" altLang="zh-CN" b="1" dirty="0">
                <a:latin typeface="Gill Sans MT" panose="020B0502020104020203" pitchFamily="34" charset="0"/>
              </a:rPr>
              <a:t>GPT-1 </a:t>
            </a:r>
            <a:r>
              <a:rPr lang="zh-CN" altLang="en-US" dirty="0">
                <a:latin typeface="Gill Sans MT" panose="020B0502020104020203" pitchFamily="34" charset="0"/>
              </a:rPr>
              <a:t>通过无标签数据上学习一个通用语言模型，再根据特定任务进行微调来处理监督任务；</a:t>
            </a:r>
            <a:endParaRPr lang="en-US" altLang="zh-CN" dirty="0">
              <a:latin typeface="Gill Sans MT" panose="020B0502020104020203" pitchFamily="34" charset="0"/>
            </a:endParaRPr>
          </a:p>
          <a:p>
            <a:r>
              <a:rPr lang="en-US" altLang="zh-CN" b="1" dirty="0">
                <a:latin typeface="Gill Sans MT" panose="020B0502020104020203" pitchFamily="34" charset="0"/>
              </a:rPr>
              <a:t>GPT-2 </a:t>
            </a:r>
            <a:r>
              <a:rPr lang="zh-CN" altLang="en-US" dirty="0">
                <a:latin typeface="Gill Sans MT" panose="020B0502020104020203" pitchFamily="34" charset="0"/>
              </a:rPr>
              <a:t>在 </a:t>
            </a:r>
            <a:r>
              <a:rPr lang="en-US" altLang="zh-CN" dirty="0">
                <a:latin typeface="Gill Sans MT" panose="020B0502020104020203" pitchFamily="34" charset="0"/>
              </a:rPr>
              <a:t>GPT-1</a:t>
            </a:r>
            <a:r>
              <a:rPr lang="zh-CN" altLang="en-US" dirty="0">
                <a:latin typeface="Gill Sans MT" panose="020B0502020104020203" pitchFamily="34" charset="0"/>
              </a:rPr>
              <a:t> 已有网络结构设计上使用了更大网络和更大数据集，并且在训练和预测过程中一次预测一个单词，以此来训练一个能够 </a:t>
            </a:r>
            <a:r>
              <a:rPr lang="en-US" altLang="zh-CN" dirty="0">
                <a:latin typeface="Gill Sans MT" panose="020B0502020104020203" pitchFamily="34" charset="0"/>
              </a:rPr>
              <a:t>zero-short learning</a:t>
            </a:r>
            <a:r>
              <a:rPr lang="zh-CN" altLang="en-US" dirty="0">
                <a:latin typeface="Gill Sans MT" panose="020B0502020104020203" pitchFamily="34" charset="0"/>
              </a:rPr>
              <a:t> 的语言模型。</a:t>
            </a:r>
          </a:p>
        </p:txBody>
      </p:sp>
      <p:pic>
        <p:nvPicPr>
          <p:cNvPr id="9" name="图片 8">
            <a:extLst>
              <a:ext uri="{FF2B5EF4-FFF2-40B4-BE49-F238E27FC236}">
                <a16:creationId xmlns:a16="http://schemas.microsoft.com/office/drawing/2014/main" id="{3D6DA0B2-51DA-A94E-880E-A7F47D933B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417861" y="3010078"/>
            <a:ext cx="9171612" cy="3227234"/>
          </a:xfrm>
          <a:prstGeom prst="rect">
            <a:avLst/>
          </a:prstGeom>
        </p:spPr>
      </p:pic>
    </p:spTree>
    <p:extLst>
      <p:ext uri="{BB962C8B-B14F-4D97-AF65-F5344CB8AC3E}">
        <p14:creationId xmlns:p14="http://schemas.microsoft.com/office/powerpoint/2010/main" val="4059578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00947-23BF-584C-86DD-FC0AB92A23FF}"/>
              </a:ext>
            </a:extLst>
          </p:cNvPr>
          <p:cNvSpPr>
            <a:spLocks noGrp="1"/>
          </p:cNvSpPr>
          <p:nvPr>
            <p:ph type="title"/>
          </p:nvPr>
        </p:nvSpPr>
        <p:spPr/>
        <p:txBody>
          <a:bodyPr/>
          <a:lstStyle/>
          <a:p>
            <a:r>
              <a:rPr lang="en-US" altLang="zh-CN" dirty="0"/>
              <a:t>GPT3</a:t>
            </a:r>
            <a:r>
              <a:rPr lang="zh-CN" altLang="en-US" dirty="0"/>
              <a:t>：开启 </a:t>
            </a:r>
            <a:r>
              <a:rPr lang="en-US" altLang="zh-CN" dirty="0"/>
              <a:t>NLP</a:t>
            </a:r>
            <a:r>
              <a:rPr lang="zh-CN" altLang="en-US" dirty="0"/>
              <a:t> 新范式 </a:t>
            </a:r>
            <a:r>
              <a:rPr lang="en-US" altLang="zh-CN" dirty="0"/>
              <a:t>prompt</a:t>
            </a:r>
            <a:r>
              <a:rPr lang="zh-CN" altLang="en-US" dirty="0"/>
              <a:t>，实现小样本学习</a:t>
            </a:r>
            <a:endParaRPr kumimoji="1" lang="zh-CN" altLang="en-US" dirty="0"/>
          </a:p>
        </p:txBody>
      </p:sp>
      <p:sp>
        <p:nvSpPr>
          <p:cNvPr id="3" name="内容占位符 2">
            <a:extLst>
              <a:ext uri="{FF2B5EF4-FFF2-40B4-BE49-F238E27FC236}">
                <a16:creationId xmlns:a16="http://schemas.microsoft.com/office/drawing/2014/main" id="{574A169C-EB8E-9A48-91B3-1C15BA4E05D4}"/>
              </a:ext>
            </a:extLst>
          </p:cNvPr>
          <p:cNvSpPr>
            <a:spLocks noGrp="1"/>
          </p:cNvSpPr>
          <p:nvPr>
            <p:ph sz="half" idx="1"/>
          </p:nvPr>
        </p:nvSpPr>
        <p:spPr/>
        <p:txBody>
          <a:bodyPr/>
          <a:lstStyle/>
          <a:p>
            <a:pPr marL="0" indent="0">
              <a:buNone/>
            </a:pPr>
            <a:r>
              <a:rPr kumimoji="1" lang="en-US" altLang="zh-CN" dirty="0">
                <a:latin typeface="Gill Sans MT" panose="020B0502020104020203" pitchFamily="34" charset="0"/>
              </a:rPr>
              <a:t>Prompt-Tuning</a:t>
            </a:r>
            <a:r>
              <a:rPr kumimoji="1" lang="zh-CN" altLang="en-US" dirty="0">
                <a:latin typeface="Gill Sans MT" panose="020B0502020104020203" pitchFamily="34" charset="0"/>
              </a:rPr>
              <a:t>的动机旨在解决目前传统</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的两个痛点问题：</a:t>
            </a:r>
          </a:p>
          <a:p>
            <a:pPr marL="457200" indent="-457200">
              <a:buFont typeface="+mj-lt"/>
              <a:buAutoNum type="arabicPeriod"/>
            </a:pPr>
            <a:r>
              <a:rPr kumimoji="1" lang="zh-CN" altLang="en-US" b="1" dirty="0">
                <a:latin typeface="Gill Sans MT" panose="020B0502020104020203" pitchFamily="34" charset="0"/>
              </a:rPr>
              <a:t>降低语义差异（</a:t>
            </a:r>
            <a:r>
              <a:rPr kumimoji="1" lang="en-US" altLang="zh-CN" b="1" dirty="0">
                <a:latin typeface="Gill Sans MT" panose="020B0502020104020203" pitchFamily="34" charset="0"/>
              </a:rPr>
              <a:t>Bridge the gap between Pre-training and Fine-tuning</a:t>
            </a:r>
            <a:r>
              <a:rPr kumimoji="1" lang="zh-CN" altLang="en-US" b="1" dirty="0">
                <a:latin typeface="Gill Sans MT" panose="020B0502020104020203" pitchFamily="34" charset="0"/>
              </a:rPr>
              <a:t>）</a:t>
            </a:r>
            <a:r>
              <a:rPr kumimoji="1" lang="zh-CN" altLang="en-US" dirty="0">
                <a:latin typeface="Gill Sans MT" panose="020B0502020104020203" pitchFamily="34" charset="0"/>
              </a:rPr>
              <a:t>：预训练任务主要以</a:t>
            </a:r>
            <a:r>
              <a:rPr kumimoji="1" lang="en-US" altLang="zh-CN" dirty="0">
                <a:latin typeface="Gill Sans MT" panose="020B0502020104020203" pitchFamily="34" charset="0"/>
              </a:rPr>
              <a:t>Masked Language Modeling</a:t>
            </a:r>
            <a:r>
              <a:rPr kumimoji="1" lang="zh-CN" altLang="en-US" dirty="0">
                <a:latin typeface="Gill Sans MT" panose="020B0502020104020203" pitchFamily="34" charset="0"/>
              </a:rPr>
              <a:t>（</a:t>
            </a:r>
            <a:r>
              <a:rPr kumimoji="1" lang="en-US" altLang="zh-CN" dirty="0">
                <a:latin typeface="Gill Sans MT" panose="020B0502020104020203" pitchFamily="34" charset="0"/>
              </a:rPr>
              <a:t>MLM</a:t>
            </a:r>
            <a:r>
              <a:rPr kumimoji="1" lang="zh-CN" altLang="en-US" dirty="0">
                <a:latin typeface="Gill Sans MT" panose="020B0502020104020203" pitchFamily="34" charset="0"/>
              </a:rPr>
              <a:t>）为主，而下游任务则重新引入新的训练参数，因此两个阶段的目标通常有较大差异。因此需要解决如何缩小</a:t>
            </a:r>
            <a:r>
              <a:rPr kumimoji="1" lang="en-US" altLang="zh-CN" dirty="0">
                <a:latin typeface="Gill Sans MT" panose="020B0502020104020203" pitchFamily="34" charset="0"/>
              </a:rPr>
              <a:t>Pre-training</a:t>
            </a:r>
            <a:r>
              <a:rPr kumimoji="1" lang="zh-CN" altLang="en-US" dirty="0">
                <a:latin typeface="Gill Sans MT" panose="020B0502020104020203" pitchFamily="34" charset="0"/>
              </a:rPr>
              <a:t>和</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两个阶段目标差距过大的问题；</a:t>
            </a:r>
          </a:p>
          <a:p>
            <a:pPr marL="457200" indent="-457200">
              <a:buFont typeface="+mj-lt"/>
              <a:buAutoNum type="arabicPeriod"/>
            </a:pPr>
            <a:r>
              <a:rPr kumimoji="1" lang="zh-CN" altLang="en-US" b="1" dirty="0">
                <a:latin typeface="Gill Sans MT" panose="020B0502020104020203" pitchFamily="34" charset="0"/>
              </a:rPr>
              <a:t>避免过拟合（</a:t>
            </a:r>
            <a:r>
              <a:rPr kumimoji="1" lang="en-US" altLang="zh-CN" b="1" dirty="0">
                <a:latin typeface="Gill Sans MT" panose="020B0502020104020203" pitchFamily="34" charset="0"/>
              </a:rPr>
              <a:t>Overfitting of the head</a:t>
            </a:r>
            <a:r>
              <a:rPr kumimoji="1" lang="zh-CN" altLang="en-US" b="1" dirty="0">
                <a:latin typeface="Gill Sans MT" panose="020B0502020104020203" pitchFamily="34" charset="0"/>
              </a:rPr>
              <a:t>）：</a:t>
            </a:r>
            <a:r>
              <a:rPr kumimoji="1" lang="zh-CN" altLang="en-US" dirty="0">
                <a:latin typeface="Gill Sans MT" panose="020B0502020104020203" pitchFamily="34" charset="0"/>
              </a:rPr>
              <a:t>由于再</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阶段需要新引入额外的参数以适配相应的任务需要，因此在样本数量有限的情况容易发生过拟合，降低了模型的泛化能力。因此需要面对预训练语言模型的过拟合问题。</a:t>
            </a:r>
          </a:p>
        </p:txBody>
      </p:sp>
    </p:spTree>
    <p:extLst>
      <p:ext uri="{BB962C8B-B14F-4D97-AF65-F5344CB8AC3E}">
        <p14:creationId xmlns:p14="http://schemas.microsoft.com/office/powerpoint/2010/main" val="2839556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100947-23BF-584C-86DD-FC0AB92A23FF}"/>
              </a:ext>
            </a:extLst>
          </p:cNvPr>
          <p:cNvSpPr>
            <a:spLocks noGrp="1"/>
          </p:cNvSpPr>
          <p:nvPr>
            <p:ph type="title"/>
          </p:nvPr>
        </p:nvSpPr>
        <p:spPr/>
        <p:txBody>
          <a:bodyPr/>
          <a:lstStyle/>
          <a:p>
            <a:r>
              <a:rPr lang="en-US" altLang="zh-CN" dirty="0"/>
              <a:t>GPT3</a:t>
            </a:r>
            <a:r>
              <a:rPr lang="zh-CN" altLang="en-US" dirty="0"/>
              <a:t>：开启 </a:t>
            </a:r>
            <a:r>
              <a:rPr lang="en-US" altLang="zh-CN" dirty="0"/>
              <a:t>NLP</a:t>
            </a:r>
            <a:r>
              <a:rPr lang="zh-CN" altLang="en-US" dirty="0"/>
              <a:t> 新范式 </a:t>
            </a:r>
            <a:r>
              <a:rPr lang="en-US" altLang="zh-CN" dirty="0"/>
              <a:t>prompt</a:t>
            </a:r>
            <a:r>
              <a:rPr lang="zh-CN" altLang="en-US" dirty="0"/>
              <a:t>，实现小样本学习</a:t>
            </a:r>
            <a:endParaRPr kumimoji="1" lang="zh-CN" altLang="en-US" dirty="0"/>
          </a:p>
        </p:txBody>
      </p:sp>
      <p:sp>
        <p:nvSpPr>
          <p:cNvPr id="3" name="内容占位符 2">
            <a:extLst>
              <a:ext uri="{FF2B5EF4-FFF2-40B4-BE49-F238E27FC236}">
                <a16:creationId xmlns:a16="http://schemas.microsoft.com/office/drawing/2014/main" id="{574A169C-EB8E-9A48-91B3-1C15BA4E05D4}"/>
              </a:ext>
            </a:extLst>
          </p:cNvPr>
          <p:cNvSpPr>
            <a:spLocks noGrp="1"/>
          </p:cNvSpPr>
          <p:nvPr>
            <p:ph sz="half" idx="1"/>
          </p:nvPr>
        </p:nvSpPr>
        <p:spPr/>
        <p:txBody>
          <a:bodyPr/>
          <a:lstStyle/>
          <a:p>
            <a:pPr marL="0" indent="0">
              <a:buNone/>
            </a:pPr>
            <a:r>
              <a:rPr kumimoji="1" lang="en-US" altLang="zh-CN" dirty="0">
                <a:latin typeface="Gill Sans MT" panose="020B0502020104020203" pitchFamily="34" charset="0"/>
              </a:rPr>
              <a:t>Prompt-Tuning</a:t>
            </a:r>
            <a:r>
              <a:rPr kumimoji="1" lang="zh-CN" altLang="en-US" dirty="0">
                <a:latin typeface="Gill Sans MT" panose="020B0502020104020203" pitchFamily="34" charset="0"/>
              </a:rPr>
              <a:t>的动机旨在解决目前传统</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的两个痛点问题：</a:t>
            </a:r>
          </a:p>
          <a:p>
            <a:pPr marL="457200" indent="-457200">
              <a:buFont typeface="+mj-lt"/>
              <a:buAutoNum type="arabicPeriod"/>
            </a:pPr>
            <a:r>
              <a:rPr kumimoji="1" lang="zh-CN" altLang="en-US" b="1" dirty="0">
                <a:latin typeface="Gill Sans MT" panose="020B0502020104020203" pitchFamily="34" charset="0"/>
              </a:rPr>
              <a:t>降低语义差异（</a:t>
            </a:r>
            <a:r>
              <a:rPr kumimoji="1" lang="en-US" altLang="zh-CN" b="1" dirty="0">
                <a:latin typeface="Gill Sans MT" panose="020B0502020104020203" pitchFamily="34" charset="0"/>
              </a:rPr>
              <a:t>Bridge the gap between Pre-training and Fine-tuning</a:t>
            </a:r>
            <a:r>
              <a:rPr kumimoji="1" lang="zh-CN" altLang="en-US" b="1" dirty="0">
                <a:latin typeface="Gill Sans MT" panose="020B0502020104020203" pitchFamily="34" charset="0"/>
              </a:rPr>
              <a:t>）</a:t>
            </a:r>
            <a:r>
              <a:rPr kumimoji="1" lang="zh-CN" altLang="en-US" dirty="0">
                <a:latin typeface="Gill Sans MT" panose="020B0502020104020203" pitchFamily="34" charset="0"/>
              </a:rPr>
              <a:t>：预训练任务主要以</a:t>
            </a:r>
            <a:r>
              <a:rPr kumimoji="1" lang="en-US" altLang="zh-CN" dirty="0">
                <a:latin typeface="Gill Sans MT" panose="020B0502020104020203" pitchFamily="34" charset="0"/>
              </a:rPr>
              <a:t>Masked Language Modeling</a:t>
            </a:r>
            <a:r>
              <a:rPr kumimoji="1" lang="zh-CN" altLang="en-US" dirty="0">
                <a:latin typeface="Gill Sans MT" panose="020B0502020104020203" pitchFamily="34" charset="0"/>
              </a:rPr>
              <a:t>（</a:t>
            </a:r>
            <a:r>
              <a:rPr kumimoji="1" lang="en-US" altLang="zh-CN" dirty="0">
                <a:latin typeface="Gill Sans MT" panose="020B0502020104020203" pitchFamily="34" charset="0"/>
              </a:rPr>
              <a:t>MLM</a:t>
            </a:r>
            <a:r>
              <a:rPr kumimoji="1" lang="zh-CN" altLang="en-US" dirty="0">
                <a:latin typeface="Gill Sans MT" panose="020B0502020104020203" pitchFamily="34" charset="0"/>
              </a:rPr>
              <a:t>）为主，而下游任务则重新引入新的训练参数，因此两个阶段的目标通常有较大差异。因此需要解决如何缩小</a:t>
            </a:r>
            <a:r>
              <a:rPr kumimoji="1" lang="en-US" altLang="zh-CN" dirty="0">
                <a:latin typeface="Gill Sans MT" panose="020B0502020104020203" pitchFamily="34" charset="0"/>
              </a:rPr>
              <a:t>Pre-training</a:t>
            </a:r>
            <a:r>
              <a:rPr kumimoji="1" lang="zh-CN" altLang="en-US" dirty="0">
                <a:latin typeface="Gill Sans MT" panose="020B0502020104020203" pitchFamily="34" charset="0"/>
              </a:rPr>
              <a:t>和</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两个阶段目标差距过大的问题；</a:t>
            </a:r>
          </a:p>
          <a:p>
            <a:pPr marL="457200" indent="-457200">
              <a:buFont typeface="+mj-lt"/>
              <a:buAutoNum type="arabicPeriod"/>
            </a:pPr>
            <a:r>
              <a:rPr kumimoji="1" lang="zh-CN" altLang="en-US" b="1" dirty="0">
                <a:latin typeface="Gill Sans MT" panose="020B0502020104020203" pitchFamily="34" charset="0"/>
              </a:rPr>
              <a:t>避免过拟合（</a:t>
            </a:r>
            <a:r>
              <a:rPr kumimoji="1" lang="en-US" altLang="zh-CN" b="1" dirty="0">
                <a:latin typeface="Gill Sans MT" panose="020B0502020104020203" pitchFamily="34" charset="0"/>
              </a:rPr>
              <a:t>Overfitting of the head</a:t>
            </a:r>
            <a:r>
              <a:rPr kumimoji="1" lang="zh-CN" altLang="en-US" b="1" dirty="0">
                <a:latin typeface="Gill Sans MT" panose="020B0502020104020203" pitchFamily="34" charset="0"/>
              </a:rPr>
              <a:t>）：</a:t>
            </a:r>
            <a:r>
              <a:rPr kumimoji="1" lang="zh-CN" altLang="en-US" dirty="0">
                <a:latin typeface="Gill Sans MT" panose="020B0502020104020203" pitchFamily="34" charset="0"/>
              </a:rPr>
              <a:t>由于再</a:t>
            </a:r>
            <a:r>
              <a:rPr kumimoji="1" lang="en-US" altLang="zh-CN" dirty="0">
                <a:latin typeface="Gill Sans MT" panose="020B0502020104020203" pitchFamily="34" charset="0"/>
              </a:rPr>
              <a:t>Fine-tuning</a:t>
            </a:r>
            <a:r>
              <a:rPr kumimoji="1" lang="zh-CN" altLang="en-US" dirty="0">
                <a:latin typeface="Gill Sans MT" panose="020B0502020104020203" pitchFamily="34" charset="0"/>
              </a:rPr>
              <a:t>阶段需要新引入额外的参数以适配相应的任务需要，因此在样本数量有限的情况容易发生过拟合，降低了模型的泛化能力。因此需要面对预训练语言模型的过拟合问题。</a:t>
            </a:r>
          </a:p>
        </p:txBody>
      </p:sp>
    </p:spTree>
    <p:extLst>
      <p:ext uri="{BB962C8B-B14F-4D97-AF65-F5344CB8AC3E}">
        <p14:creationId xmlns:p14="http://schemas.microsoft.com/office/powerpoint/2010/main" val="693004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CE3736E-9BE4-244F-8284-C960B41E16A1}"/>
              </a:ext>
            </a:extLst>
          </p:cNvPr>
          <p:cNvPicPr>
            <a:picLocks noChangeAspect="1"/>
          </p:cNvPicPr>
          <p:nvPr/>
        </p:nvPicPr>
        <p:blipFill>
          <a:blip r:embed="rId2"/>
          <a:stretch>
            <a:fillRect/>
          </a:stretch>
        </p:blipFill>
        <p:spPr>
          <a:xfrm>
            <a:off x="2769142" y="1124744"/>
            <a:ext cx="6672457" cy="5205983"/>
          </a:xfrm>
          <a:prstGeom prst="rect">
            <a:avLst/>
          </a:prstGeom>
        </p:spPr>
      </p:pic>
      <p:sp>
        <p:nvSpPr>
          <p:cNvPr id="6" name="标题 1">
            <a:extLst>
              <a:ext uri="{FF2B5EF4-FFF2-40B4-BE49-F238E27FC236}">
                <a16:creationId xmlns:a16="http://schemas.microsoft.com/office/drawing/2014/main" id="{76FBF5F9-628D-F34D-A960-02D6EE1AB5FE}"/>
              </a:ext>
            </a:extLst>
          </p:cNvPr>
          <p:cNvSpPr>
            <a:spLocks noGrp="1"/>
          </p:cNvSpPr>
          <p:nvPr>
            <p:ph type="title"/>
          </p:nvPr>
        </p:nvSpPr>
        <p:spPr>
          <a:xfrm>
            <a:off x="623635" y="620688"/>
            <a:ext cx="10963473" cy="589190"/>
          </a:xfrm>
        </p:spPr>
        <p:txBody>
          <a:bodyPr/>
          <a:lstStyle/>
          <a:p>
            <a:r>
              <a:rPr lang="en-US" altLang="zh-CN" dirty="0"/>
              <a:t>GPT3</a:t>
            </a:r>
            <a:r>
              <a:rPr lang="zh-CN" altLang="en-US" dirty="0"/>
              <a:t>：开启 </a:t>
            </a:r>
            <a:r>
              <a:rPr lang="en-US" altLang="zh-CN" dirty="0"/>
              <a:t>NLP</a:t>
            </a:r>
            <a:r>
              <a:rPr lang="zh-CN" altLang="en-US" dirty="0"/>
              <a:t> 新范式 </a:t>
            </a:r>
            <a:r>
              <a:rPr lang="en-US" altLang="zh-CN" dirty="0"/>
              <a:t>prompt</a:t>
            </a:r>
            <a:r>
              <a:rPr lang="zh-CN" altLang="en-US" dirty="0"/>
              <a:t>，实现小样本学习</a:t>
            </a:r>
            <a:endParaRPr kumimoji="1" lang="zh-CN" altLang="en-US" dirty="0"/>
          </a:p>
        </p:txBody>
      </p:sp>
      <p:sp>
        <p:nvSpPr>
          <p:cNvPr id="2" name="矩形 1">
            <a:extLst>
              <a:ext uri="{FF2B5EF4-FFF2-40B4-BE49-F238E27FC236}">
                <a16:creationId xmlns:a16="http://schemas.microsoft.com/office/drawing/2014/main" id="{8C05E3D8-188B-7147-9AE3-50DC78C58246}"/>
              </a:ext>
            </a:extLst>
          </p:cNvPr>
          <p:cNvSpPr/>
          <p:nvPr/>
        </p:nvSpPr>
        <p:spPr>
          <a:xfrm>
            <a:off x="6602437" y="6330727"/>
            <a:ext cx="3530454" cy="276999"/>
          </a:xfrm>
          <a:prstGeom prst="rect">
            <a:avLst/>
          </a:prstGeom>
        </p:spPr>
        <p:txBody>
          <a:bodyPr wrap="none">
            <a:spAutoFit/>
          </a:bodyPr>
          <a:lstStyle/>
          <a:p>
            <a:r>
              <a:rPr lang="zh-CN" altLang="en-US" sz="1200" dirty="0">
                <a:solidFill>
                  <a:srgbClr val="00FA00"/>
                </a:solidFill>
              </a:rPr>
              <a:t>PPT: Pre-trained Prompt Tuning for Few-shot Learning</a:t>
            </a:r>
          </a:p>
        </p:txBody>
      </p:sp>
    </p:spTree>
    <p:extLst>
      <p:ext uri="{BB962C8B-B14F-4D97-AF65-F5344CB8AC3E}">
        <p14:creationId xmlns:p14="http://schemas.microsoft.com/office/powerpoint/2010/main" val="317517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3BD5176C-E737-8144-B624-C1630AEF4D60}"/>
              </a:ext>
            </a:extLst>
          </p:cNvPr>
          <p:cNvPicPr>
            <a:picLocks noGrp="1" noChangeAspect="1"/>
          </p:cNvPicPr>
          <p:nvPr>
            <p:ph sz="half" idx="1"/>
          </p:nvPr>
        </p:nvPicPr>
        <p:blipFill>
          <a:blip r:embed="rId2">
            <a:extLst>
              <a:ext uri="{28A0092B-C50C-407E-A947-70E740481C1C}">
                <a14:useLocalDpi xmlns:a14="http://schemas.microsoft.com/office/drawing/2010/main"/>
              </a:ext>
            </a:extLst>
          </a:blip>
          <a:stretch>
            <a:fillRect/>
          </a:stretch>
        </p:blipFill>
        <p:spPr>
          <a:xfrm>
            <a:off x="1057821" y="596347"/>
            <a:ext cx="9946682" cy="5616624"/>
          </a:xfrm>
        </p:spPr>
      </p:pic>
      <p:sp>
        <p:nvSpPr>
          <p:cNvPr id="8" name="标题 1">
            <a:extLst>
              <a:ext uri="{FF2B5EF4-FFF2-40B4-BE49-F238E27FC236}">
                <a16:creationId xmlns:a16="http://schemas.microsoft.com/office/drawing/2014/main" id="{C4A371BB-7E82-EA46-9702-85179A8D5A12}"/>
              </a:ext>
            </a:extLst>
          </p:cNvPr>
          <p:cNvSpPr>
            <a:spLocks noGrp="1"/>
          </p:cNvSpPr>
          <p:nvPr>
            <p:ph type="title"/>
          </p:nvPr>
        </p:nvSpPr>
        <p:spPr>
          <a:xfrm>
            <a:off x="623635" y="620688"/>
            <a:ext cx="10963473" cy="589190"/>
          </a:xfrm>
        </p:spPr>
        <p:txBody>
          <a:bodyPr/>
          <a:lstStyle/>
          <a:p>
            <a:r>
              <a:rPr lang="en-US" altLang="zh-CN" dirty="0"/>
              <a:t>GPT3</a:t>
            </a:r>
            <a:r>
              <a:rPr lang="zh-CN" altLang="en-US" dirty="0"/>
              <a:t>：开启 </a:t>
            </a:r>
            <a:r>
              <a:rPr lang="en-US" altLang="zh-CN" dirty="0"/>
              <a:t>NLP</a:t>
            </a:r>
            <a:r>
              <a:rPr lang="zh-CN" altLang="en-US" dirty="0"/>
              <a:t> 新范式 </a:t>
            </a:r>
            <a:r>
              <a:rPr lang="en-US" altLang="zh-CN" dirty="0"/>
              <a:t>prompt</a:t>
            </a:r>
            <a:r>
              <a:rPr lang="zh-CN" altLang="en-US" dirty="0"/>
              <a:t>，实现小样本学习</a:t>
            </a:r>
            <a:endParaRPr kumimoji="1" lang="zh-CN" altLang="en-US" dirty="0"/>
          </a:p>
        </p:txBody>
      </p:sp>
    </p:spTree>
    <p:extLst>
      <p:ext uri="{BB962C8B-B14F-4D97-AF65-F5344CB8AC3E}">
        <p14:creationId xmlns:p14="http://schemas.microsoft.com/office/powerpoint/2010/main" val="2409272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6D8B1D-D076-B843-BEA7-07BE96E726F3}"/>
              </a:ext>
            </a:extLst>
          </p:cNvPr>
          <p:cNvSpPr>
            <a:spLocks noGrp="1"/>
          </p:cNvSpPr>
          <p:nvPr>
            <p:ph type="title"/>
          </p:nvPr>
        </p:nvSpPr>
        <p:spPr/>
        <p:txBody>
          <a:bodyPr/>
          <a:lstStyle/>
          <a:p>
            <a:r>
              <a:rPr lang="en-US" altLang="zh-CN" dirty="0"/>
              <a:t>GPT</a:t>
            </a:r>
            <a:r>
              <a:rPr lang="zh-CN" altLang="en-US" dirty="0"/>
              <a:t> 系列总结</a:t>
            </a:r>
          </a:p>
        </p:txBody>
      </p:sp>
      <p:sp>
        <p:nvSpPr>
          <p:cNvPr id="3" name="内容占位符 2">
            <a:extLst>
              <a:ext uri="{FF2B5EF4-FFF2-40B4-BE49-F238E27FC236}">
                <a16:creationId xmlns:a16="http://schemas.microsoft.com/office/drawing/2014/main" id="{FC6C7AAC-FF46-0B49-8544-B1D8CC9FE088}"/>
              </a:ext>
            </a:extLst>
          </p:cNvPr>
          <p:cNvSpPr>
            <a:spLocks noGrp="1"/>
          </p:cNvSpPr>
          <p:nvPr>
            <p:ph sz="half" idx="1"/>
          </p:nvPr>
        </p:nvSpPr>
        <p:spPr/>
        <p:txBody>
          <a:bodyPr/>
          <a:lstStyle/>
          <a:p>
            <a:r>
              <a:rPr kumimoji="1" lang="en-US" altLang="zh-CN" b="1" dirty="0">
                <a:latin typeface="Gill Sans MT" panose="020B0502020104020203" pitchFamily="34" charset="0"/>
              </a:rPr>
              <a:t>Fine-tuning</a:t>
            </a:r>
            <a:r>
              <a:rPr kumimoji="1" lang="zh-CN" altLang="en-US" b="1" dirty="0">
                <a:latin typeface="Gill Sans MT" panose="020B0502020104020203" pitchFamily="34" charset="0"/>
              </a:rPr>
              <a:t>：</a:t>
            </a:r>
            <a:r>
              <a:rPr kumimoji="1" lang="zh-CN" altLang="en-US" dirty="0">
                <a:latin typeface="Gill Sans MT" panose="020B0502020104020203" pitchFamily="34" charset="0"/>
              </a:rPr>
              <a:t>预训练语言模型通过微调适配到各种不同的下游任务。具体体现就是通过引入各种辅助任务 </a:t>
            </a:r>
            <a:r>
              <a:rPr kumimoji="1" lang="en-US" altLang="zh-CN" dirty="0">
                <a:latin typeface="Gill Sans MT" panose="020B0502020104020203" pitchFamily="34" charset="0"/>
              </a:rPr>
              <a:t>loss</a:t>
            </a:r>
            <a:r>
              <a:rPr kumimoji="1" lang="zh-CN" altLang="en-US" dirty="0">
                <a:latin typeface="Gill Sans MT" panose="020B0502020104020203" pitchFamily="34" charset="0"/>
              </a:rPr>
              <a:t>，将其添加到预训练模型中，然后继续 </a:t>
            </a:r>
            <a:r>
              <a:rPr kumimoji="1" lang="en-US" altLang="zh-CN" dirty="0">
                <a:latin typeface="Gill Sans MT" panose="020B0502020104020203" pitchFamily="34" charset="0"/>
              </a:rPr>
              <a:t>pre-training</a:t>
            </a:r>
            <a:r>
              <a:rPr kumimoji="1" lang="zh-CN" altLang="en-US" dirty="0">
                <a:latin typeface="Gill Sans MT" panose="020B0502020104020203" pitchFamily="34" charset="0"/>
              </a:rPr>
              <a:t>，以便让其更加适配下游任务。</a:t>
            </a:r>
          </a:p>
          <a:p>
            <a:r>
              <a:rPr kumimoji="1" lang="en-US" altLang="zh-CN" b="1" dirty="0">
                <a:latin typeface="Gill Sans MT" panose="020B0502020104020203" pitchFamily="34" charset="0"/>
              </a:rPr>
              <a:t>Prompting</a:t>
            </a:r>
            <a:r>
              <a:rPr kumimoji="1" lang="zh-CN" altLang="en-US" b="1" dirty="0">
                <a:latin typeface="Gill Sans MT" panose="020B0502020104020203" pitchFamily="34" charset="0"/>
              </a:rPr>
              <a:t>：</a:t>
            </a:r>
            <a:r>
              <a:rPr kumimoji="1" lang="zh-CN" altLang="en-US" dirty="0">
                <a:latin typeface="Gill Sans MT" panose="020B0502020104020203" pitchFamily="34" charset="0"/>
              </a:rPr>
              <a:t>各种下游任务能力上移到预训练语言模型。需要对不同任务进行重构，使得它达到适配预训练语言模型的效果。这个过程中，是下游任务做出了更多的牺牲，但是能够更好地统一语言模型范式。</a:t>
            </a:r>
          </a:p>
        </p:txBody>
      </p:sp>
    </p:spTree>
    <p:extLst>
      <p:ext uri="{BB962C8B-B14F-4D97-AF65-F5344CB8AC3E}">
        <p14:creationId xmlns:p14="http://schemas.microsoft.com/office/powerpoint/2010/main" val="383537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676D8B1D-D076-B843-BEA7-07BE96E726F3}"/>
              </a:ext>
            </a:extLst>
          </p:cNvPr>
          <p:cNvSpPr>
            <a:spLocks noGrp="1"/>
          </p:cNvSpPr>
          <p:nvPr>
            <p:ph type="title"/>
          </p:nvPr>
        </p:nvSpPr>
        <p:spPr/>
        <p:txBody>
          <a:bodyPr/>
          <a:lstStyle/>
          <a:p>
            <a:r>
              <a:rPr lang="en-US" altLang="zh-CN" dirty="0"/>
              <a:t>GPT</a:t>
            </a:r>
            <a:r>
              <a:rPr lang="zh-CN" altLang="en-US" dirty="0"/>
              <a:t> 系列总结</a:t>
            </a:r>
          </a:p>
        </p:txBody>
      </p:sp>
      <p:pic>
        <p:nvPicPr>
          <p:cNvPr id="4" name="内容占位符 3">
            <a:extLst>
              <a:ext uri="{FF2B5EF4-FFF2-40B4-BE49-F238E27FC236}">
                <a16:creationId xmlns:a16="http://schemas.microsoft.com/office/drawing/2014/main" id="{6045C3A6-EA6C-E947-AAF8-3CD257E4E414}"/>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553765" y="3287711"/>
            <a:ext cx="10963275" cy="2021678"/>
          </a:xfrm>
        </p:spPr>
      </p:pic>
      <p:sp>
        <p:nvSpPr>
          <p:cNvPr id="6" name="内容占位符 2">
            <a:extLst>
              <a:ext uri="{FF2B5EF4-FFF2-40B4-BE49-F238E27FC236}">
                <a16:creationId xmlns:a16="http://schemas.microsoft.com/office/drawing/2014/main" id="{2541225F-0616-C443-B439-E8BE66DAB158}"/>
              </a:ext>
            </a:extLst>
          </p:cNvPr>
          <p:cNvSpPr txBox="1">
            <a:spLocks/>
          </p:cNvSpPr>
          <p:nvPr/>
        </p:nvSpPr>
        <p:spPr>
          <a:xfrm>
            <a:off x="536335" y="1991567"/>
            <a:ext cx="1872208" cy="1157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dirty="0">
                <a:latin typeface="Gill Sans MT" panose="020B0502020104020203" pitchFamily="34" charset="0"/>
              </a:rPr>
              <a:t>预训练 </a:t>
            </a:r>
            <a:r>
              <a:rPr kumimoji="1" lang="en-US" altLang="zh-CN" dirty="0">
                <a:latin typeface="Gill Sans MT" panose="020B0502020104020203" pitchFamily="34" charset="0"/>
              </a:rPr>
              <a:t>+</a:t>
            </a:r>
            <a:r>
              <a:rPr kumimoji="1" lang="zh-CN" altLang="en-US" dirty="0">
                <a:latin typeface="Gill Sans MT" panose="020B0502020104020203" pitchFamily="34" charset="0"/>
              </a:rPr>
              <a:t> 微调 </a:t>
            </a:r>
            <a:r>
              <a:rPr kumimoji="1" lang="en-US" altLang="zh-CN" dirty="0">
                <a:latin typeface="Gill Sans MT" panose="020B0502020104020203" pitchFamily="34" charset="0"/>
              </a:rPr>
              <a:t>Finetune</a:t>
            </a:r>
            <a:endParaRPr kumimoji="1" lang="zh-CN" altLang="en-US" dirty="0">
              <a:latin typeface="Gill Sans MT" panose="020B0502020104020203" pitchFamily="34" charset="0"/>
            </a:endParaRPr>
          </a:p>
        </p:txBody>
      </p:sp>
      <p:sp>
        <p:nvSpPr>
          <p:cNvPr id="7" name="内容占位符 2">
            <a:extLst>
              <a:ext uri="{FF2B5EF4-FFF2-40B4-BE49-F238E27FC236}">
                <a16:creationId xmlns:a16="http://schemas.microsoft.com/office/drawing/2014/main" id="{CF32331B-9B6D-034C-9A88-D99D0035F6F2}"/>
              </a:ext>
            </a:extLst>
          </p:cNvPr>
          <p:cNvSpPr txBox="1">
            <a:spLocks/>
          </p:cNvSpPr>
          <p:nvPr/>
        </p:nvSpPr>
        <p:spPr>
          <a:xfrm>
            <a:off x="2714005" y="1988840"/>
            <a:ext cx="2088232" cy="1157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dirty="0">
                <a:latin typeface="Gill Sans MT" panose="020B0502020104020203" pitchFamily="34" charset="0"/>
              </a:rPr>
              <a:t>预训练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Zero</a:t>
            </a:r>
            <a:r>
              <a:rPr kumimoji="1" lang="zh-CN" altLang="en-US" dirty="0">
                <a:latin typeface="Gill Sans MT" panose="020B0502020104020203" pitchFamily="34" charset="0"/>
              </a:rPr>
              <a:t> </a:t>
            </a:r>
            <a:r>
              <a:rPr kumimoji="1" lang="en-US" altLang="zh-CN" dirty="0">
                <a:latin typeface="Gill Sans MT" panose="020B0502020104020203" pitchFamily="34" charset="0"/>
              </a:rPr>
              <a:t>Shot</a:t>
            </a:r>
            <a:endParaRPr kumimoji="1" lang="zh-CN" altLang="en-US" dirty="0">
              <a:latin typeface="Gill Sans MT" panose="020B0502020104020203" pitchFamily="34" charset="0"/>
            </a:endParaRPr>
          </a:p>
        </p:txBody>
      </p:sp>
      <p:sp>
        <p:nvSpPr>
          <p:cNvPr id="8" name="内容占位符 2">
            <a:extLst>
              <a:ext uri="{FF2B5EF4-FFF2-40B4-BE49-F238E27FC236}">
                <a16:creationId xmlns:a16="http://schemas.microsoft.com/office/drawing/2014/main" id="{2B3D2C95-25CC-AD47-B3D5-F36ECE59927D}"/>
              </a:ext>
            </a:extLst>
          </p:cNvPr>
          <p:cNvSpPr txBox="1">
            <a:spLocks/>
          </p:cNvSpPr>
          <p:nvPr/>
        </p:nvSpPr>
        <p:spPr>
          <a:xfrm>
            <a:off x="4946253" y="1988840"/>
            <a:ext cx="2088232" cy="1157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dirty="0">
                <a:latin typeface="Gill Sans MT" panose="020B0502020104020203" pitchFamily="34" charset="0"/>
              </a:rPr>
              <a:t>预训练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Prompt</a:t>
            </a:r>
            <a:r>
              <a:rPr kumimoji="1" lang="zh-CN" altLang="en-US" dirty="0">
                <a:latin typeface="Gill Sans MT" panose="020B0502020104020203" pitchFamily="34" charset="0"/>
              </a:rPr>
              <a:t> </a:t>
            </a:r>
            <a:r>
              <a:rPr kumimoji="1" lang="en-US" altLang="zh-CN" dirty="0">
                <a:latin typeface="Gill Sans MT" panose="020B0502020104020203" pitchFamily="34" charset="0"/>
              </a:rPr>
              <a:t>Tuning</a:t>
            </a:r>
            <a:endParaRPr kumimoji="1" lang="zh-CN" altLang="en-US" dirty="0">
              <a:latin typeface="Gill Sans MT" panose="020B0502020104020203" pitchFamily="34" charset="0"/>
            </a:endParaRPr>
          </a:p>
        </p:txBody>
      </p:sp>
      <p:sp>
        <p:nvSpPr>
          <p:cNvPr id="9" name="内容占位符 2">
            <a:extLst>
              <a:ext uri="{FF2B5EF4-FFF2-40B4-BE49-F238E27FC236}">
                <a16:creationId xmlns:a16="http://schemas.microsoft.com/office/drawing/2014/main" id="{BEC5B394-6874-F54D-B492-FC516BD21329}"/>
              </a:ext>
            </a:extLst>
          </p:cNvPr>
          <p:cNvSpPr txBox="1">
            <a:spLocks/>
          </p:cNvSpPr>
          <p:nvPr/>
        </p:nvSpPr>
        <p:spPr>
          <a:xfrm>
            <a:off x="7178501" y="1988840"/>
            <a:ext cx="2160240" cy="1157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dirty="0">
                <a:latin typeface="Gill Sans MT" panose="020B0502020104020203" pitchFamily="34" charset="0"/>
              </a:rPr>
              <a:t>预训练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Instruct</a:t>
            </a:r>
            <a:r>
              <a:rPr kumimoji="1" lang="zh-CN" altLang="en-US" dirty="0">
                <a:latin typeface="Gill Sans MT" panose="020B0502020104020203" pitchFamily="34" charset="0"/>
              </a:rPr>
              <a:t> </a:t>
            </a:r>
            <a:r>
              <a:rPr kumimoji="1" lang="en-US" altLang="zh-CN" dirty="0">
                <a:latin typeface="Gill Sans MT" panose="020B0502020104020203" pitchFamily="34" charset="0"/>
              </a:rPr>
              <a:t>Learning</a:t>
            </a:r>
            <a:endParaRPr kumimoji="1" lang="zh-CN" altLang="en-US" dirty="0">
              <a:latin typeface="Gill Sans MT" panose="020B0502020104020203" pitchFamily="34" charset="0"/>
            </a:endParaRPr>
          </a:p>
        </p:txBody>
      </p:sp>
      <p:sp>
        <p:nvSpPr>
          <p:cNvPr id="10" name="内容占位符 2">
            <a:extLst>
              <a:ext uri="{FF2B5EF4-FFF2-40B4-BE49-F238E27FC236}">
                <a16:creationId xmlns:a16="http://schemas.microsoft.com/office/drawing/2014/main" id="{5F6E7AAA-F774-6F41-8EC1-D18C25FC2C89}"/>
              </a:ext>
            </a:extLst>
          </p:cNvPr>
          <p:cNvSpPr txBox="1">
            <a:spLocks/>
          </p:cNvSpPr>
          <p:nvPr/>
        </p:nvSpPr>
        <p:spPr>
          <a:xfrm>
            <a:off x="9338741" y="1988840"/>
            <a:ext cx="2160240" cy="1157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kumimoji="1" lang="zh-CN" altLang="en-US" dirty="0">
                <a:latin typeface="Gill Sans MT" panose="020B0502020104020203" pitchFamily="34" charset="0"/>
              </a:rPr>
              <a:t>预训练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IL</a:t>
            </a:r>
            <a:r>
              <a:rPr kumimoji="1" lang="zh-CN" altLang="en-US" dirty="0">
                <a:latin typeface="Gill Sans MT" panose="020B0502020104020203" pitchFamily="34" charset="0"/>
              </a:rPr>
              <a:t> </a:t>
            </a:r>
            <a:r>
              <a:rPr kumimoji="1" lang="en-US" altLang="zh-CN" dirty="0">
                <a:latin typeface="Gill Sans MT" panose="020B0502020104020203" pitchFamily="34" charset="0"/>
              </a:rPr>
              <a:t>+</a:t>
            </a:r>
            <a:r>
              <a:rPr kumimoji="1" lang="zh-CN" altLang="en-US" dirty="0">
                <a:latin typeface="Gill Sans MT" panose="020B0502020104020203" pitchFamily="34" charset="0"/>
              </a:rPr>
              <a:t> </a:t>
            </a:r>
            <a:r>
              <a:rPr kumimoji="1" lang="en-US" altLang="zh-CN" dirty="0">
                <a:latin typeface="Gill Sans MT" panose="020B0502020104020203" pitchFamily="34" charset="0"/>
              </a:rPr>
              <a:t>RLHF</a:t>
            </a:r>
            <a:endParaRPr kumimoji="1" lang="zh-CN" altLang="en-US" dirty="0">
              <a:latin typeface="Gill Sans MT" panose="020B0502020104020203" pitchFamily="34" charset="0"/>
            </a:endParaRPr>
          </a:p>
        </p:txBody>
      </p:sp>
    </p:spTree>
    <p:extLst>
      <p:ext uri="{BB962C8B-B14F-4D97-AF65-F5344CB8AC3E}">
        <p14:creationId xmlns:p14="http://schemas.microsoft.com/office/powerpoint/2010/main" val="3629617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BE2609F-C9D5-7B4E-83BD-082E984EE568}"/>
              </a:ext>
            </a:extLst>
          </p:cNvPr>
          <p:cNvSpPr>
            <a:spLocks noGrp="1"/>
          </p:cNvSpPr>
          <p:nvPr>
            <p:ph sz="half" idx="1"/>
          </p:nvPr>
        </p:nvSpPr>
        <p:spPr>
          <a:xfrm>
            <a:off x="985813" y="1903706"/>
            <a:ext cx="10601295" cy="589190"/>
          </a:xfrm>
        </p:spPr>
        <p:txBody>
          <a:bodyPr/>
          <a:lstStyle/>
          <a:p>
            <a:r>
              <a:rPr lang="zh-CN" altLang="en-US" dirty="0">
                <a:latin typeface="Gill Sans MT" panose="020B0502020104020203" pitchFamily="34" charset="0"/>
              </a:rPr>
              <a:t>指示学习和提示学习目的都是挖掘语言模型本身具备的知识。</a:t>
            </a:r>
          </a:p>
        </p:txBody>
      </p:sp>
      <p:sp>
        <p:nvSpPr>
          <p:cNvPr id="5" name="标题 4">
            <a:extLst>
              <a:ext uri="{FF2B5EF4-FFF2-40B4-BE49-F238E27FC236}">
                <a16:creationId xmlns:a16="http://schemas.microsoft.com/office/drawing/2014/main" id="{20B06EC2-7A4A-B24A-BEE2-790D16549379}"/>
              </a:ext>
            </a:extLst>
          </p:cNvPr>
          <p:cNvSpPr>
            <a:spLocks noGrp="1"/>
          </p:cNvSpPr>
          <p:nvPr>
            <p:ph type="title"/>
          </p:nvPr>
        </p:nvSpPr>
        <p:spPr/>
        <p:txBody>
          <a:bodyPr/>
          <a:lstStyle/>
          <a:p>
            <a:r>
              <a:rPr lang="zh-CN" altLang="en-US" dirty="0"/>
              <a:t>提示</a:t>
            </a:r>
            <a:r>
              <a:rPr lang="en-US" altLang="zh-CN" dirty="0"/>
              <a:t>(Prompt Learning)</a:t>
            </a:r>
            <a:r>
              <a:rPr lang="zh-CN" altLang="en-US" dirty="0"/>
              <a:t>学习 </a:t>
            </a:r>
            <a:r>
              <a:rPr lang="en-US" altLang="zh-CN" dirty="0"/>
              <a:t>vs</a:t>
            </a:r>
            <a:r>
              <a:rPr lang="zh-CN" altLang="en-US" dirty="0"/>
              <a:t> 指示学习</a:t>
            </a:r>
            <a:r>
              <a:rPr lang="en-US" altLang="zh-CN" dirty="0"/>
              <a:t>(Instruct Learning)</a:t>
            </a:r>
            <a:endParaRPr lang="zh-CN" altLang="en-US" dirty="0"/>
          </a:p>
        </p:txBody>
      </p:sp>
      <p:sp>
        <p:nvSpPr>
          <p:cNvPr id="9" name="内容占位符 2">
            <a:extLst>
              <a:ext uri="{FF2B5EF4-FFF2-40B4-BE49-F238E27FC236}">
                <a16:creationId xmlns:a16="http://schemas.microsoft.com/office/drawing/2014/main" id="{67C06CB7-FE81-BC4A-9F4F-67C017479C5E}"/>
              </a:ext>
            </a:extLst>
          </p:cNvPr>
          <p:cNvSpPr txBox="1">
            <a:spLocks/>
          </p:cNvSpPr>
          <p:nvPr/>
        </p:nvSpPr>
        <p:spPr>
          <a:xfrm>
            <a:off x="985812" y="3339924"/>
            <a:ext cx="10601295" cy="1058582"/>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r>
              <a:rPr lang="en-US" altLang="zh-CN" dirty="0">
                <a:latin typeface="Gill Sans MT" panose="020B0502020104020203" pitchFamily="34" charset="0"/>
              </a:rPr>
              <a:t>Prompt</a:t>
            </a:r>
            <a:r>
              <a:rPr lang="zh-CN" altLang="en-US" dirty="0">
                <a:latin typeface="Gill Sans MT" panose="020B0502020104020203" pitchFamily="34" charset="0"/>
              </a:rPr>
              <a:t> 是激发语言模型的</a:t>
            </a:r>
            <a:r>
              <a:rPr lang="zh-CN" altLang="en-US" b="1" dirty="0">
                <a:latin typeface="Gill Sans MT" panose="020B0502020104020203" pitchFamily="34" charset="0"/>
              </a:rPr>
              <a:t>补全能力</a:t>
            </a:r>
            <a:r>
              <a:rPr lang="zh-CN" altLang="en-US" dirty="0">
                <a:latin typeface="Gill Sans MT" panose="020B0502020104020203" pitchFamily="34" charset="0"/>
              </a:rPr>
              <a:t>，如根据上半句生成下半句，或是完形填空等。</a:t>
            </a:r>
            <a:endParaRPr lang="en-US" altLang="zh-CN" dirty="0">
              <a:latin typeface="Gill Sans MT" panose="020B0502020104020203" pitchFamily="34" charset="0"/>
            </a:endParaRPr>
          </a:p>
          <a:p>
            <a:r>
              <a:rPr lang="en-US" altLang="zh-CN" dirty="0">
                <a:latin typeface="Gill Sans MT" panose="020B0502020104020203" pitchFamily="34" charset="0"/>
              </a:rPr>
              <a:t>Instruct</a:t>
            </a:r>
            <a:r>
              <a:rPr lang="zh-CN" altLang="en-US" dirty="0">
                <a:latin typeface="Gill Sans MT" panose="020B0502020104020203" pitchFamily="34" charset="0"/>
              </a:rPr>
              <a:t> 是激发语言模型的</a:t>
            </a:r>
            <a:r>
              <a:rPr lang="zh-CN" altLang="en-US" b="1" dirty="0">
                <a:latin typeface="Gill Sans MT" panose="020B0502020104020203" pitchFamily="34" charset="0"/>
              </a:rPr>
              <a:t>理解能力</a:t>
            </a:r>
            <a:r>
              <a:rPr lang="zh-CN" altLang="en-US" dirty="0">
                <a:latin typeface="Gill Sans MT" panose="020B0502020104020203" pitchFamily="34" charset="0"/>
              </a:rPr>
              <a:t>，通过给出更明显的指令，让模型去做出正确的行动。</a:t>
            </a:r>
          </a:p>
        </p:txBody>
      </p:sp>
      <p:sp>
        <p:nvSpPr>
          <p:cNvPr id="4" name="矩形 3">
            <a:extLst>
              <a:ext uri="{FF2B5EF4-FFF2-40B4-BE49-F238E27FC236}">
                <a16:creationId xmlns:a16="http://schemas.microsoft.com/office/drawing/2014/main" id="{E63CEE7D-4064-6C43-A6DB-206AEB523809}"/>
              </a:ext>
            </a:extLst>
          </p:cNvPr>
          <p:cNvSpPr/>
          <p:nvPr/>
        </p:nvSpPr>
        <p:spPr bwMode="auto">
          <a:xfrm>
            <a:off x="629666" y="1314516"/>
            <a:ext cx="1584176" cy="58919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24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相同点</a:t>
            </a:r>
          </a:p>
        </p:txBody>
      </p:sp>
      <p:sp>
        <p:nvSpPr>
          <p:cNvPr id="10" name="矩形 9">
            <a:extLst>
              <a:ext uri="{FF2B5EF4-FFF2-40B4-BE49-F238E27FC236}">
                <a16:creationId xmlns:a16="http://schemas.microsoft.com/office/drawing/2014/main" id="{77FAF44C-6408-0E45-AFB8-2E9587CAA053}"/>
              </a:ext>
            </a:extLst>
          </p:cNvPr>
          <p:cNvSpPr/>
          <p:nvPr/>
        </p:nvSpPr>
        <p:spPr bwMode="auto">
          <a:xfrm>
            <a:off x="629666" y="2708659"/>
            <a:ext cx="1584176" cy="589190"/>
          </a:xfrm>
          <a:prstGeom prst="rec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zh-CN" altLang="en-US" sz="2400" b="1"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区别点</a:t>
            </a:r>
          </a:p>
        </p:txBody>
      </p:sp>
    </p:spTree>
    <p:extLst>
      <p:ext uri="{BB962C8B-B14F-4D97-AF65-F5344CB8AC3E}">
        <p14:creationId xmlns:p14="http://schemas.microsoft.com/office/powerpoint/2010/main" val="29233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DAD4934B-A6D5-F641-A028-A1441C365755}"/>
              </a:ext>
            </a:extLst>
          </p:cNvPr>
          <p:cNvSpPr>
            <a:spLocks noGrp="1"/>
          </p:cNvSpPr>
          <p:nvPr/>
        </p:nvSpPr>
        <p:spPr>
          <a:xfrm>
            <a:off x="616645" y="404664"/>
            <a:ext cx="10963473" cy="589190"/>
          </a:xfrm>
          <a:prstGeom prst="rect">
            <a:avLst/>
          </a:prstGeom>
          <a:noFill/>
        </p:spPr>
        <p:txBody>
          <a:bodyPr/>
          <a:lstStyle>
            <a:lvl1pPr algn="l" rtl="0" eaLnBrk="1" fontAlgn="base" hangingPunct="1">
              <a:spcBef>
                <a:spcPct val="0"/>
              </a:spcBef>
              <a:spcAft>
                <a:spcPct val="0"/>
              </a:spcAft>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a:lstStyle>
          <a:p>
            <a:r>
              <a:rPr lang="en-US" altLang="zh-CN" sz="3200" b="0" dirty="0" err="1">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ChatGPT</a:t>
            </a:r>
            <a:r>
              <a:rPr lang="zh-CN" altLang="en-US"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 </a:t>
            </a:r>
            <a:r>
              <a:rPr lang="en-US" altLang="zh-CN" sz="3200" b="0" dirty="0">
                <a:solidFill>
                  <a:srgbClr val="FFC000"/>
                </a:solidFill>
                <a:latin typeface="Futura Medium" panose="020B0602020204020303" pitchFamily="34" charset="-79"/>
                <a:cs typeface="Futura Medium" panose="020B0602020204020303" pitchFamily="34" charset="-79"/>
                <a:sym typeface="Huawei Sans" panose="020C0503030203020204" pitchFamily="34" charset="0"/>
              </a:rPr>
              <a:t>Talk Overview</a:t>
            </a:r>
            <a:endParaRPr kumimoji="1" lang="zh-CN" altLang="en-US" sz="3200" b="0" dirty="0">
              <a:solidFill>
                <a:srgbClr val="FFC000"/>
              </a:solidFill>
              <a:latin typeface="Futura Medium" panose="020B0602020204020303" pitchFamily="34" charset="-79"/>
              <a:cs typeface="Futura Medium" panose="020B0602020204020303" pitchFamily="34" charset="-79"/>
            </a:endParaRPr>
          </a:p>
        </p:txBody>
      </p:sp>
      <p:sp>
        <p:nvSpPr>
          <p:cNvPr id="12" name="内容占位符 2">
            <a:extLst>
              <a:ext uri="{FF2B5EF4-FFF2-40B4-BE49-F238E27FC236}">
                <a16:creationId xmlns:a16="http://schemas.microsoft.com/office/drawing/2014/main" id="{777ED92B-92FB-8C4F-8239-77690F664FFA}"/>
              </a:ext>
            </a:extLst>
          </p:cNvPr>
          <p:cNvSpPr>
            <a:spLocks noGrp="1"/>
          </p:cNvSpPr>
          <p:nvPr/>
        </p:nvSpPr>
        <p:spPr>
          <a:xfrm>
            <a:off x="760661" y="1052736"/>
            <a:ext cx="10738320" cy="5184576"/>
          </a:xfrm>
          <a:prstGeom prst="rect">
            <a:avLst/>
          </a:prstGeom>
          <a:noFill/>
        </p:spPr>
        <p:txBody>
          <a:bodyPr numCol="1" anchor="ct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457200" indent="-457200">
              <a:spcAft>
                <a:spcPts val="0"/>
              </a:spcAft>
              <a:buFont typeface="+mj-lt"/>
              <a:buAutoNum type="arabicPeriod"/>
            </a:pPr>
            <a:r>
              <a:rPr lang="en-US" altLang="zh-CN" sz="3600" dirty="0">
                <a:solidFill>
                  <a:srgbClr val="374154"/>
                </a:solidFill>
                <a:latin typeface="Gill Sans MT" panose="020B0502020104020203" pitchFamily="34" charset="0"/>
              </a:rPr>
              <a:t>BERT</a:t>
            </a:r>
            <a:r>
              <a:rPr lang="zh-CN" altLang="en-US" sz="3600" dirty="0">
                <a:solidFill>
                  <a:srgbClr val="374154"/>
                </a:solidFill>
                <a:latin typeface="Gill Sans MT" panose="020B0502020104020203" pitchFamily="34" charset="0"/>
              </a:rPr>
              <a:t> 模型与 </a:t>
            </a:r>
            <a:r>
              <a:rPr lang="en-US" altLang="zh-CN" sz="3600" dirty="0">
                <a:solidFill>
                  <a:srgbClr val="374154"/>
                </a:solidFill>
                <a:latin typeface="Gill Sans MT" panose="020B0502020104020203" pitchFamily="34" charset="0"/>
              </a:rPr>
              <a:t>GPT</a:t>
            </a:r>
            <a:r>
              <a:rPr lang="zh-CN" altLang="en-US" sz="3600" dirty="0">
                <a:solidFill>
                  <a:srgbClr val="374154"/>
                </a:solidFill>
                <a:latin typeface="Gill Sans MT" panose="020B0502020104020203" pitchFamily="34" charset="0"/>
              </a:rPr>
              <a:t> 模型系列</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强化学习加入人类反馈  </a:t>
            </a:r>
            <a:r>
              <a:rPr lang="en-US" altLang="zh-CN" sz="3600" dirty="0">
                <a:solidFill>
                  <a:srgbClr val="374154"/>
                </a:solidFill>
                <a:latin typeface="Gill Sans MT" panose="020B0502020104020203" pitchFamily="34" charset="0"/>
              </a:rPr>
              <a:t>RLHF</a:t>
            </a:r>
            <a:r>
              <a:rPr lang="zh-CN" altLang="en-US" sz="3600" dirty="0">
                <a:solidFill>
                  <a:srgbClr val="374154"/>
                </a:solidFill>
                <a:latin typeface="Gill Sans MT" panose="020B0502020104020203" pitchFamily="34" charset="0"/>
              </a:rPr>
              <a:t> 模式</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强化学习 </a:t>
            </a:r>
            <a:r>
              <a:rPr lang="en-US" altLang="zh-CN" sz="3600" dirty="0">
                <a:solidFill>
                  <a:srgbClr val="374154"/>
                </a:solidFill>
                <a:latin typeface="Gill Sans MT" panose="020B0502020104020203" pitchFamily="34" charset="0"/>
              </a:rPr>
              <a:t>PG</a:t>
            </a:r>
            <a:r>
              <a:rPr lang="zh-CN" altLang="en-US" sz="3600" dirty="0">
                <a:solidFill>
                  <a:srgbClr val="374154"/>
                </a:solidFill>
                <a:latin typeface="Gill Sans MT" panose="020B0502020104020203" pitchFamily="34" charset="0"/>
              </a:rPr>
              <a:t> 和 </a:t>
            </a:r>
            <a:r>
              <a:rPr lang="en-US" altLang="zh-CN" sz="3600" dirty="0">
                <a:solidFill>
                  <a:srgbClr val="374154"/>
                </a:solidFill>
                <a:latin typeface="Gill Sans MT" panose="020B0502020104020203" pitchFamily="34" charset="0"/>
              </a:rPr>
              <a:t>PPO</a:t>
            </a:r>
            <a:r>
              <a:rPr lang="zh-CN" altLang="en-US" sz="3600" dirty="0">
                <a:solidFill>
                  <a:srgbClr val="374154"/>
                </a:solidFill>
                <a:latin typeface="Gill Sans MT" panose="020B0502020104020203" pitchFamily="34" charset="0"/>
              </a:rPr>
              <a:t> 算法</a:t>
            </a:r>
            <a:endParaRPr lang="en-US" altLang="zh-CN" sz="3600" dirty="0">
              <a:solidFill>
                <a:srgbClr val="374154"/>
              </a:solidFill>
              <a:latin typeface="Gill Sans MT" panose="020B0502020104020203" pitchFamily="34" charset="0"/>
            </a:endParaRPr>
          </a:p>
          <a:p>
            <a:pPr marL="457200" indent="-457200">
              <a:spcAft>
                <a:spcPts val="0"/>
              </a:spcAft>
              <a:buFont typeface="+mj-lt"/>
              <a:buAutoNum type="arabicPeriod"/>
            </a:pPr>
            <a:r>
              <a:rPr lang="zh-CN" altLang="en-US" sz="3600" dirty="0">
                <a:solidFill>
                  <a:srgbClr val="374154"/>
                </a:solidFill>
                <a:latin typeface="Gill Sans MT" panose="020B0502020104020203" pitchFamily="34" charset="0"/>
              </a:rPr>
              <a:t> </a:t>
            </a:r>
            <a:r>
              <a:rPr lang="en-US" altLang="zh-CN" sz="3600" dirty="0" err="1">
                <a:solidFill>
                  <a:srgbClr val="374154"/>
                </a:solidFill>
                <a:latin typeface="Gill Sans MT" panose="020B0502020104020203" pitchFamily="34" charset="0"/>
              </a:rPr>
              <a:t>InstructGPT</a:t>
            </a:r>
            <a:r>
              <a:rPr lang="zh-CN" altLang="en-US" sz="3600" dirty="0">
                <a:solidFill>
                  <a:srgbClr val="374154"/>
                </a:solidFill>
                <a:latin typeface="Gill Sans MT" panose="020B0502020104020203" pitchFamily="34" charset="0"/>
              </a:rPr>
              <a:t> 原理深度剖析</a:t>
            </a:r>
            <a:endParaRPr lang="en-US" altLang="zh-CN" sz="3600" dirty="0">
              <a:solidFill>
                <a:srgbClr val="374154"/>
              </a:solidFill>
              <a:latin typeface="Gill Sans MT" panose="020B0502020104020203" pitchFamily="34" charset="0"/>
            </a:endParaRPr>
          </a:p>
        </p:txBody>
      </p:sp>
    </p:spTree>
    <p:extLst>
      <p:ext uri="{BB962C8B-B14F-4D97-AF65-F5344CB8AC3E}">
        <p14:creationId xmlns:p14="http://schemas.microsoft.com/office/powerpoint/2010/main" val="38940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0B06EC2-7A4A-B24A-BEE2-790D16549379}"/>
              </a:ext>
            </a:extLst>
          </p:cNvPr>
          <p:cNvSpPr>
            <a:spLocks noGrp="1"/>
          </p:cNvSpPr>
          <p:nvPr>
            <p:ph type="title"/>
          </p:nvPr>
        </p:nvSpPr>
        <p:spPr/>
        <p:txBody>
          <a:bodyPr/>
          <a:lstStyle/>
          <a:p>
            <a:r>
              <a:rPr lang="zh-CN" altLang="en-US" dirty="0"/>
              <a:t>提示</a:t>
            </a:r>
            <a:r>
              <a:rPr lang="en-US" altLang="zh-CN" dirty="0"/>
              <a:t>(Prompt Learning)</a:t>
            </a:r>
            <a:r>
              <a:rPr lang="zh-CN" altLang="en-US" dirty="0"/>
              <a:t>学习 </a:t>
            </a:r>
            <a:r>
              <a:rPr lang="en-US" altLang="zh-CN" dirty="0"/>
              <a:t>vs</a:t>
            </a:r>
            <a:r>
              <a:rPr lang="zh-CN" altLang="en-US" dirty="0"/>
              <a:t> 指示学习</a:t>
            </a:r>
            <a:r>
              <a:rPr lang="en-US" altLang="zh-CN" dirty="0"/>
              <a:t>(Instruct Learning)</a:t>
            </a:r>
            <a:endParaRPr lang="zh-CN" altLang="en-US" dirty="0"/>
          </a:p>
        </p:txBody>
      </p:sp>
      <p:sp>
        <p:nvSpPr>
          <p:cNvPr id="11" name="内容占位符 2">
            <a:extLst>
              <a:ext uri="{FF2B5EF4-FFF2-40B4-BE49-F238E27FC236}">
                <a16:creationId xmlns:a16="http://schemas.microsoft.com/office/drawing/2014/main" id="{2F75C91D-5409-9C44-BFF1-6943288DE605}"/>
              </a:ext>
            </a:extLst>
          </p:cNvPr>
          <p:cNvSpPr txBox="1">
            <a:spLocks/>
          </p:cNvSpPr>
          <p:nvPr/>
        </p:nvSpPr>
        <p:spPr>
          <a:xfrm>
            <a:off x="689187" y="1547891"/>
            <a:ext cx="10818388" cy="1881109"/>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0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18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1600" b="0" i="0" u="none" strike="noStrike" kern="0" cap="none" spc="0" normalizeH="0" baseline="0" dirty="0">
                <a:ln>
                  <a:noFill/>
                </a:ln>
                <a:solidFill>
                  <a:srgbClr val="374154"/>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357188" indent="-357188">
              <a:buNone/>
            </a:pPr>
            <a:r>
              <a:rPr lang="zh-CN" altLang="en-US" dirty="0">
                <a:latin typeface="Gill Sans MT" panose="020B0502020104020203" pitchFamily="34" charset="0"/>
              </a:rPr>
              <a:t>举个可爱栗子：</a:t>
            </a:r>
          </a:p>
          <a:p>
            <a:pPr marL="357188" indent="-357188">
              <a:buFont typeface="+mj-lt"/>
              <a:buAutoNum type="arabicPeriod"/>
            </a:pPr>
            <a:r>
              <a:rPr lang="zh-CN" altLang="en-US" b="1" dirty="0">
                <a:latin typeface="Gill Sans MT" panose="020B0502020104020203" pitchFamily="34" charset="0"/>
              </a:rPr>
              <a:t>提示学习：</a:t>
            </a:r>
            <a:r>
              <a:rPr lang="zh-CN" altLang="en-US" dirty="0">
                <a:latin typeface="Gill Sans MT" panose="020B0502020104020203" pitchFamily="34" charset="0"/>
              </a:rPr>
              <a:t>补全这句话的内容 </a:t>
            </a:r>
            <a:r>
              <a:rPr lang="en-US" altLang="zh-CN" dirty="0">
                <a:latin typeface="Gill Sans MT" panose="020B0502020104020203" pitchFamily="34" charset="0"/>
              </a:rPr>
              <a:t>[</a:t>
            </a:r>
            <a:r>
              <a:rPr lang="zh-CN" altLang="en-US" dirty="0">
                <a:latin typeface="Gill Sans MT" panose="020B0502020104020203" pitchFamily="34" charset="0"/>
              </a:rPr>
              <a:t> 给女朋友买了这个项链，她很喜欢，这个项链太</a:t>
            </a:r>
            <a:r>
              <a:rPr lang="en-US" altLang="zh-CN" dirty="0">
                <a:latin typeface="Gill Sans MT" panose="020B0502020104020203" pitchFamily="34" charset="0"/>
              </a:rPr>
              <a:t>____</a:t>
            </a:r>
            <a:r>
              <a:rPr lang="zh-CN" altLang="en-US" dirty="0">
                <a:latin typeface="Gill Sans MT" panose="020B0502020104020203" pitchFamily="34" charset="0"/>
              </a:rPr>
              <a:t>了 </a:t>
            </a:r>
            <a:r>
              <a:rPr lang="en-US" altLang="zh-CN" dirty="0">
                <a:latin typeface="Gill Sans MT" panose="020B0502020104020203" pitchFamily="34" charset="0"/>
              </a:rPr>
              <a:t>]</a:t>
            </a:r>
            <a:endParaRPr lang="zh-CN" altLang="en-US" dirty="0">
              <a:latin typeface="Gill Sans MT" panose="020B0502020104020203" pitchFamily="34" charset="0"/>
            </a:endParaRPr>
          </a:p>
          <a:p>
            <a:pPr marL="357188" indent="-357188">
              <a:buFont typeface="+mj-lt"/>
              <a:buAutoNum type="arabicPeriod"/>
            </a:pPr>
            <a:r>
              <a:rPr lang="zh-CN" altLang="en-US" b="1" dirty="0">
                <a:latin typeface="Gill Sans MT" panose="020B0502020104020203" pitchFamily="34" charset="0"/>
              </a:rPr>
              <a:t>指示学习：</a:t>
            </a:r>
            <a:r>
              <a:rPr lang="zh-CN" altLang="en-US" dirty="0">
                <a:latin typeface="Gill Sans MT" panose="020B0502020104020203" pitchFamily="34" charset="0"/>
              </a:rPr>
              <a:t>判断这句话的情感 </a:t>
            </a:r>
            <a:r>
              <a:rPr lang="en-US" altLang="zh-CN" dirty="0">
                <a:latin typeface="Gill Sans MT" panose="020B0502020104020203" pitchFamily="34" charset="0"/>
              </a:rPr>
              <a:t>[</a:t>
            </a:r>
            <a:r>
              <a:rPr lang="zh-CN" altLang="en-US" dirty="0">
                <a:latin typeface="Gill Sans MT" panose="020B0502020104020203" pitchFamily="34" charset="0"/>
              </a:rPr>
              <a:t> 给女朋友买了这个项链，她很喜欢。</a:t>
            </a:r>
            <a:r>
              <a:rPr lang="en-US" altLang="zh-CN" dirty="0">
                <a:latin typeface="Gill Sans MT" panose="020B0502020104020203" pitchFamily="34" charset="0"/>
              </a:rPr>
              <a:t>A=</a:t>
            </a:r>
            <a:r>
              <a:rPr lang="zh-CN" altLang="en-US" dirty="0">
                <a:latin typeface="Gill Sans MT" panose="020B0502020104020203" pitchFamily="34" charset="0"/>
              </a:rPr>
              <a:t>好；</a:t>
            </a:r>
            <a:r>
              <a:rPr lang="en-US" altLang="zh-CN" dirty="0">
                <a:latin typeface="Gill Sans MT" panose="020B0502020104020203" pitchFamily="34" charset="0"/>
              </a:rPr>
              <a:t>B=</a:t>
            </a:r>
            <a:r>
              <a:rPr lang="zh-CN" altLang="en-US" dirty="0">
                <a:latin typeface="Gill Sans MT" panose="020B0502020104020203" pitchFamily="34" charset="0"/>
              </a:rPr>
              <a:t>一般；</a:t>
            </a:r>
            <a:r>
              <a:rPr lang="en-US" altLang="zh-CN" dirty="0">
                <a:latin typeface="Gill Sans MT" panose="020B0502020104020203" pitchFamily="34" charset="0"/>
              </a:rPr>
              <a:t>C=</a:t>
            </a:r>
            <a:r>
              <a:rPr lang="zh-CN" altLang="en-US" dirty="0">
                <a:latin typeface="Gill Sans MT" panose="020B0502020104020203" pitchFamily="34" charset="0"/>
              </a:rPr>
              <a:t>差 </a:t>
            </a:r>
            <a:r>
              <a:rPr lang="en-US" altLang="zh-CN" dirty="0">
                <a:latin typeface="Gill Sans MT" panose="020B0502020104020203" pitchFamily="34" charset="0"/>
              </a:rPr>
              <a:t>]</a:t>
            </a:r>
            <a:endParaRPr lang="zh-CN" altLang="en-US" dirty="0">
              <a:latin typeface="Gill Sans MT" panose="020B0502020104020203" pitchFamily="34" charset="0"/>
            </a:endParaRPr>
          </a:p>
        </p:txBody>
      </p:sp>
    </p:spTree>
    <p:extLst>
      <p:ext uri="{BB962C8B-B14F-4D97-AF65-F5344CB8AC3E}">
        <p14:creationId xmlns:p14="http://schemas.microsoft.com/office/powerpoint/2010/main" val="396258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16C93A26-8727-8A4D-B5A9-FCF190B2997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13"/>
          <a:stretch/>
        </p:blipFill>
        <p:spPr>
          <a:xfrm>
            <a:off x="5597361" y="3172783"/>
            <a:ext cx="5757604" cy="1434476"/>
          </a:xfrm>
          <a:prstGeom prst="rect">
            <a:avLst/>
          </a:prstGeom>
        </p:spPr>
      </p:pic>
      <p:pic>
        <p:nvPicPr>
          <p:cNvPr id="22" name="图片 21">
            <a:extLst>
              <a:ext uri="{FF2B5EF4-FFF2-40B4-BE49-F238E27FC236}">
                <a16:creationId xmlns:a16="http://schemas.microsoft.com/office/drawing/2014/main" id="{635E9018-1299-CC45-934D-AB62387E450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94325" y="1434682"/>
            <a:ext cx="5757604" cy="1434476"/>
          </a:xfrm>
          <a:prstGeom prst="rect">
            <a:avLst/>
          </a:prstGeom>
        </p:spPr>
      </p:pic>
      <p:sp>
        <p:nvSpPr>
          <p:cNvPr id="5" name="标题 4">
            <a:extLst>
              <a:ext uri="{FF2B5EF4-FFF2-40B4-BE49-F238E27FC236}">
                <a16:creationId xmlns:a16="http://schemas.microsoft.com/office/drawing/2014/main" id="{20B06EC2-7A4A-B24A-BEE2-790D16549379}"/>
              </a:ext>
            </a:extLst>
          </p:cNvPr>
          <p:cNvSpPr>
            <a:spLocks noGrp="1"/>
          </p:cNvSpPr>
          <p:nvPr>
            <p:ph type="title"/>
          </p:nvPr>
        </p:nvSpPr>
        <p:spPr>
          <a:xfrm>
            <a:off x="623636" y="548680"/>
            <a:ext cx="10963473" cy="589190"/>
          </a:xfrm>
        </p:spPr>
        <p:txBody>
          <a:bodyPr/>
          <a:lstStyle/>
          <a:p>
            <a:r>
              <a:rPr lang="zh-CN" altLang="en-US" dirty="0"/>
              <a:t>提示</a:t>
            </a:r>
            <a:r>
              <a:rPr lang="en-US" altLang="zh-CN" dirty="0"/>
              <a:t>(Prompt Learning)</a:t>
            </a:r>
            <a:r>
              <a:rPr lang="zh-CN" altLang="en-US" dirty="0"/>
              <a:t>学习 </a:t>
            </a:r>
            <a:r>
              <a:rPr lang="en-US" altLang="zh-CN" dirty="0"/>
              <a:t>vs</a:t>
            </a:r>
            <a:r>
              <a:rPr lang="zh-CN" altLang="en-US" dirty="0"/>
              <a:t> 指示学习</a:t>
            </a:r>
            <a:r>
              <a:rPr lang="en-US" altLang="zh-CN" dirty="0"/>
              <a:t>(Instruct Learning)</a:t>
            </a:r>
            <a:endParaRPr lang="zh-CN" altLang="en-US" dirty="0"/>
          </a:p>
        </p:txBody>
      </p:sp>
      <p:sp>
        <p:nvSpPr>
          <p:cNvPr id="9" name="内容占位符 8">
            <a:extLst>
              <a:ext uri="{FF2B5EF4-FFF2-40B4-BE49-F238E27FC236}">
                <a16:creationId xmlns:a16="http://schemas.microsoft.com/office/drawing/2014/main" id="{5B658D02-62F5-C249-8357-0591C3AC6A19}"/>
              </a:ext>
            </a:extLst>
          </p:cNvPr>
          <p:cNvSpPr>
            <a:spLocks noGrp="1"/>
          </p:cNvSpPr>
          <p:nvPr>
            <p:ph sz="half" idx="10"/>
          </p:nvPr>
        </p:nvSpPr>
        <p:spPr>
          <a:xfrm>
            <a:off x="844834" y="1476632"/>
            <a:ext cx="3525355" cy="4525736"/>
          </a:xfrm>
        </p:spPr>
        <p:txBody>
          <a:bodyPr/>
          <a:lstStyle/>
          <a:p>
            <a:r>
              <a:rPr lang="zh-CN" altLang="en-US" dirty="0">
                <a:latin typeface="Gill Sans MT" panose="020B0502020104020203" pitchFamily="34" charset="0"/>
                <a:ea typeface="Microsoft YaHei" panose="020B0503020204020204" pitchFamily="34" charset="-122"/>
              </a:rPr>
              <a:t>指示学习和提示学习的目的都是去挖掘语言模型本身具备的知识。不同的是</a:t>
            </a:r>
            <a:r>
              <a:rPr lang="en-US" altLang="zh-CN" dirty="0">
                <a:latin typeface="Gill Sans MT" panose="020B0502020104020203" pitchFamily="34" charset="0"/>
                <a:ea typeface="Microsoft YaHei" panose="020B0503020204020204" pitchFamily="34" charset="-122"/>
              </a:rPr>
              <a:t>Prompt</a:t>
            </a:r>
            <a:r>
              <a:rPr lang="zh-CN" altLang="en-US" dirty="0">
                <a:latin typeface="Gill Sans MT" panose="020B0502020104020203" pitchFamily="34" charset="0"/>
                <a:ea typeface="Microsoft YaHei" panose="020B0503020204020204" pitchFamily="34" charset="-122"/>
              </a:rPr>
              <a:t>是激发语言模型的</a:t>
            </a:r>
            <a:r>
              <a:rPr lang="zh-CN" altLang="en-US" b="1" dirty="0">
                <a:latin typeface="Gill Sans MT" panose="020B0502020104020203" pitchFamily="34" charset="0"/>
                <a:ea typeface="Microsoft YaHei" panose="020B0503020204020204" pitchFamily="34" charset="-122"/>
              </a:rPr>
              <a:t>补全能力</a:t>
            </a:r>
            <a:r>
              <a:rPr lang="zh-CN" altLang="en-US" dirty="0">
                <a:latin typeface="Gill Sans MT" panose="020B0502020104020203" pitchFamily="34" charset="0"/>
                <a:ea typeface="Microsoft YaHei" panose="020B0503020204020204" pitchFamily="34" charset="-122"/>
              </a:rPr>
              <a:t>，例如根据上半句生成下半句，或是完形填空等。</a:t>
            </a:r>
            <a:r>
              <a:rPr lang="en-US" altLang="zh-CN" dirty="0">
                <a:latin typeface="Gill Sans MT" panose="020B0502020104020203" pitchFamily="34" charset="0"/>
                <a:ea typeface="Microsoft YaHei" panose="020B0503020204020204" pitchFamily="34" charset="-122"/>
              </a:rPr>
              <a:t>Instruct</a:t>
            </a:r>
            <a:r>
              <a:rPr lang="zh-CN" altLang="en-US" dirty="0">
                <a:latin typeface="Gill Sans MT" panose="020B0502020104020203" pitchFamily="34" charset="0"/>
                <a:ea typeface="Microsoft YaHei" panose="020B0503020204020204" pitchFamily="34" charset="-122"/>
              </a:rPr>
              <a:t>是激发语言模型的理解能力，它通过给出更明显的指令，让模型去做出正确的行动。</a:t>
            </a:r>
          </a:p>
        </p:txBody>
      </p:sp>
      <p:sp>
        <p:nvSpPr>
          <p:cNvPr id="16" name="矩形 15">
            <a:extLst>
              <a:ext uri="{FF2B5EF4-FFF2-40B4-BE49-F238E27FC236}">
                <a16:creationId xmlns:a16="http://schemas.microsoft.com/office/drawing/2014/main" id="{173F4884-CCEC-BC43-B5FB-1ADAEF259782}"/>
              </a:ext>
            </a:extLst>
          </p:cNvPr>
          <p:cNvSpPr/>
          <p:nvPr/>
        </p:nvSpPr>
        <p:spPr>
          <a:xfrm>
            <a:off x="5544383" y="1244487"/>
            <a:ext cx="1107996" cy="369332"/>
          </a:xfrm>
          <a:prstGeom prst="rect">
            <a:avLst/>
          </a:prstGeom>
        </p:spPr>
        <p:txBody>
          <a:bodyPr wrap="none">
            <a:spAutoFit/>
          </a:bodyPr>
          <a:lstStyle/>
          <a:p>
            <a:r>
              <a:rPr lang="zh-CN" altLang="en-US" dirty="0">
                <a:solidFill>
                  <a:srgbClr val="374154"/>
                </a:solidFill>
                <a:latin typeface="Gill Sans MT" panose="020B0502020104020203" pitchFamily="34" charset="0"/>
                <a:ea typeface="Microsoft YaHei" panose="020B0503020204020204" pitchFamily="34" charset="-122"/>
              </a:rPr>
              <a:t>模型微调</a:t>
            </a:r>
            <a:endParaRPr lang="zh-CN" altLang="en-US" dirty="0">
              <a:solidFill>
                <a:srgbClr val="374154"/>
              </a:solidFill>
            </a:endParaRPr>
          </a:p>
        </p:txBody>
      </p:sp>
      <p:sp>
        <p:nvSpPr>
          <p:cNvPr id="17" name="矩形 16">
            <a:extLst>
              <a:ext uri="{FF2B5EF4-FFF2-40B4-BE49-F238E27FC236}">
                <a16:creationId xmlns:a16="http://schemas.microsoft.com/office/drawing/2014/main" id="{26AE2B5D-8B72-4B43-B7AF-4CA2CF82954B}"/>
              </a:ext>
            </a:extLst>
          </p:cNvPr>
          <p:cNvSpPr/>
          <p:nvPr/>
        </p:nvSpPr>
        <p:spPr>
          <a:xfrm>
            <a:off x="5551374" y="2996952"/>
            <a:ext cx="1107996" cy="369332"/>
          </a:xfrm>
          <a:prstGeom prst="rect">
            <a:avLst/>
          </a:prstGeom>
        </p:spPr>
        <p:txBody>
          <a:bodyPr wrap="none">
            <a:spAutoFit/>
          </a:bodyPr>
          <a:lstStyle/>
          <a:p>
            <a:r>
              <a:rPr lang="zh-CN" altLang="en-US" dirty="0">
                <a:solidFill>
                  <a:srgbClr val="374154"/>
                </a:solidFill>
                <a:latin typeface="Gill Sans MT" panose="020B0502020104020203" pitchFamily="34" charset="0"/>
                <a:ea typeface="Microsoft YaHei" panose="020B0503020204020204" pitchFamily="34" charset="-122"/>
              </a:rPr>
              <a:t>提示学习</a:t>
            </a:r>
            <a:endParaRPr lang="zh-CN" altLang="en-US" dirty="0">
              <a:solidFill>
                <a:srgbClr val="374154"/>
              </a:solidFill>
            </a:endParaRPr>
          </a:p>
        </p:txBody>
      </p:sp>
      <p:pic>
        <p:nvPicPr>
          <p:cNvPr id="24" name="图片 23">
            <a:extLst>
              <a:ext uri="{FF2B5EF4-FFF2-40B4-BE49-F238E27FC236}">
                <a16:creationId xmlns:a16="http://schemas.microsoft.com/office/drawing/2014/main" id="{168562EF-1CB5-4646-9F3C-AC134315B7F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740"/>
          <a:stretch/>
        </p:blipFill>
        <p:spPr>
          <a:xfrm>
            <a:off x="5594325" y="4957289"/>
            <a:ext cx="5757604" cy="1434476"/>
          </a:xfrm>
          <a:prstGeom prst="rect">
            <a:avLst/>
          </a:prstGeom>
        </p:spPr>
      </p:pic>
      <p:sp>
        <p:nvSpPr>
          <p:cNvPr id="18" name="矩形 17">
            <a:extLst>
              <a:ext uri="{FF2B5EF4-FFF2-40B4-BE49-F238E27FC236}">
                <a16:creationId xmlns:a16="http://schemas.microsoft.com/office/drawing/2014/main" id="{C9E02689-D281-354B-B39E-BD6A837069BF}"/>
              </a:ext>
            </a:extLst>
          </p:cNvPr>
          <p:cNvSpPr/>
          <p:nvPr/>
        </p:nvSpPr>
        <p:spPr>
          <a:xfrm>
            <a:off x="5554566" y="4725144"/>
            <a:ext cx="1107996" cy="369332"/>
          </a:xfrm>
          <a:prstGeom prst="rect">
            <a:avLst/>
          </a:prstGeom>
        </p:spPr>
        <p:txBody>
          <a:bodyPr wrap="none">
            <a:spAutoFit/>
          </a:bodyPr>
          <a:lstStyle/>
          <a:p>
            <a:r>
              <a:rPr lang="zh-CN" altLang="en-US" dirty="0">
                <a:solidFill>
                  <a:srgbClr val="374154"/>
                </a:solidFill>
                <a:latin typeface="Gill Sans MT" panose="020B0502020104020203" pitchFamily="34" charset="0"/>
                <a:ea typeface="Microsoft YaHei" panose="020B0503020204020204" pitchFamily="34" charset="-122"/>
              </a:rPr>
              <a:t>指示学习</a:t>
            </a:r>
            <a:endParaRPr lang="zh-CN" altLang="en-US" dirty="0">
              <a:solidFill>
                <a:srgbClr val="374154"/>
              </a:solidFill>
            </a:endParaRPr>
          </a:p>
        </p:txBody>
      </p:sp>
    </p:spTree>
    <p:extLst>
      <p:ext uri="{BB962C8B-B14F-4D97-AF65-F5344CB8AC3E}">
        <p14:creationId xmlns:p14="http://schemas.microsoft.com/office/powerpoint/2010/main" val="384831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16BC1ED-0E24-B849-8B51-BE956DC8D6F3}"/>
              </a:ext>
            </a:extLst>
          </p:cNvPr>
          <p:cNvSpPr>
            <a:spLocks noGrp="1"/>
          </p:cNvSpPr>
          <p:nvPr>
            <p:ph type="title"/>
          </p:nvPr>
        </p:nvSpPr>
        <p:spPr/>
        <p:txBody>
          <a:bodyPr/>
          <a:lstStyle/>
          <a:p>
            <a:r>
              <a:rPr lang="zh-CN" altLang="en-US" dirty="0"/>
              <a:t>引用</a:t>
            </a:r>
          </a:p>
        </p:txBody>
      </p:sp>
      <p:sp>
        <p:nvSpPr>
          <p:cNvPr id="6" name="内容占位符 5">
            <a:extLst>
              <a:ext uri="{FF2B5EF4-FFF2-40B4-BE49-F238E27FC236}">
                <a16:creationId xmlns:a16="http://schemas.microsoft.com/office/drawing/2014/main" id="{285BFD9E-79C3-EF40-8B88-53FB12969DC6}"/>
              </a:ext>
            </a:extLst>
          </p:cNvPr>
          <p:cNvSpPr>
            <a:spLocks noGrp="1"/>
          </p:cNvSpPr>
          <p:nvPr>
            <p:ph sz="half" idx="1"/>
          </p:nvPr>
        </p:nvSpPr>
        <p:spPr/>
        <p:txBody>
          <a:bodyPr/>
          <a:lstStyle/>
          <a:p>
            <a:pPr>
              <a:buSzPct val="100000"/>
              <a:buFont typeface="+mj-lt"/>
              <a:buAutoNum type="arabicPeriod"/>
            </a:pPr>
            <a:r>
              <a:rPr lang="en-US" altLang="zh-CN" sz="1200" dirty="0">
                <a:latin typeface="Gill Sans MT" panose="020B0502020104020203" pitchFamily="34" charset="0"/>
              </a:rPr>
              <a:t>Radford, Alec, et al. "Improving language understanding by generative pre-training." (2018)</a:t>
            </a:r>
          </a:p>
          <a:p>
            <a:pPr>
              <a:buSzPct val="100000"/>
              <a:buFont typeface="+mj-lt"/>
              <a:buAutoNum type="arabicPeriod"/>
            </a:pPr>
            <a:r>
              <a:rPr lang="en-US" altLang="zh-CN" sz="1200" dirty="0">
                <a:latin typeface="Gill Sans MT" panose="020B0502020104020203" pitchFamily="34" charset="0"/>
              </a:rPr>
              <a:t>Radford, Alec, et al. "Language models are unsupervised multitask learners." OpenAI blog 1.8 (2019): 9</a:t>
            </a:r>
          </a:p>
          <a:p>
            <a:pPr>
              <a:buSzPct val="100000"/>
              <a:buFont typeface="+mj-lt"/>
              <a:buAutoNum type="arabicPeriod"/>
            </a:pPr>
            <a:r>
              <a:rPr lang="en-US" altLang="zh-CN" sz="1200" dirty="0">
                <a:latin typeface="Gill Sans MT" panose="020B0502020104020203" pitchFamily="34" charset="0"/>
              </a:rPr>
              <a:t>Dale, Robert. "GPT-3: What’s it good for?." Natural Language Engineering 27.1 (2021): 113-118</a:t>
            </a:r>
          </a:p>
          <a:p>
            <a:pPr>
              <a:buSzPct val="100000"/>
              <a:buFont typeface="+mj-lt"/>
              <a:buAutoNum type="arabicPeriod"/>
            </a:pPr>
            <a:r>
              <a:rPr lang="en-US" altLang="zh-CN" sz="1200" dirty="0">
                <a:latin typeface="Gill Sans MT" panose="020B0502020104020203" pitchFamily="34" charset="0"/>
              </a:rPr>
              <a:t>Floridi, Luciano, and Massimo Chiriatti. "GPT-3: Its nature, scope, limits, and consequences." Minds and Machines 30 (2020): 681-694.</a:t>
            </a:r>
          </a:p>
          <a:p>
            <a:pPr>
              <a:buSzPct val="100000"/>
              <a:buFont typeface="+mj-lt"/>
              <a:buAutoNum type="arabicPeriod"/>
            </a:pPr>
            <a:r>
              <a:rPr lang="en-US" altLang="zh-CN" sz="1200" dirty="0">
                <a:latin typeface="Gill Sans MT" panose="020B0502020104020203" pitchFamily="34" charset="0"/>
              </a:rPr>
              <a:t>Brown, Tom, et al. "Language models are few-shot learners." Advances in neural information processing systems 33 (2020): 1877-1901</a:t>
            </a:r>
          </a:p>
          <a:p>
            <a:pPr>
              <a:buSzPct val="100000"/>
              <a:buFont typeface="+mj-lt"/>
              <a:buAutoNum type="arabicPeriod"/>
            </a:pPr>
            <a:r>
              <a:rPr lang="en-US" altLang="zh-CN" sz="1200" dirty="0">
                <a:latin typeface="Gill Sans MT" panose="020B0502020104020203" pitchFamily="34" charset="0"/>
              </a:rPr>
              <a:t>Ouyang, Long, et al. "Training language models to follow instructions with human feedback." </a:t>
            </a:r>
            <a:r>
              <a:rPr lang="en-US" altLang="zh-CN" sz="1200" dirty="0" err="1">
                <a:latin typeface="Gill Sans MT" panose="020B0502020104020203" pitchFamily="34" charset="0"/>
              </a:rPr>
              <a:t>arXiv</a:t>
            </a:r>
            <a:r>
              <a:rPr lang="en-US" altLang="zh-CN" sz="1200" dirty="0">
                <a:latin typeface="Gill Sans MT" panose="020B0502020104020203" pitchFamily="34" charset="0"/>
              </a:rPr>
              <a:t> preprint arXiv:2203.02155 (2022)</a:t>
            </a:r>
          </a:p>
          <a:p>
            <a:pPr>
              <a:buSzPct val="100000"/>
              <a:buFont typeface="+mj-lt"/>
              <a:buAutoNum type="arabicPeriod"/>
            </a:pPr>
            <a:r>
              <a:rPr lang="en-US" altLang="zh-CN" sz="1200"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https://openai.com/blog/instruction-following/</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https://openai.com/blog/chatgpt/</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4">
                  <a:extLst>
                    <a:ext uri="{A12FA001-AC4F-418D-AE19-62706E023703}">
                      <ahyp:hlinkClr xmlns:ahyp="http://schemas.microsoft.com/office/drawing/2018/hyperlinkcolor" val="tx"/>
                    </a:ext>
                  </a:extLst>
                </a:hlinkClick>
              </a:rPr>
              <a:t>https://sh-tsang.medium.com/review-instructgpt-training-language-models-to-follow-instructions-with-human-feedback-7fce4bf9059a</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5">
                  <a:extLst>
                    <a:ext uri="{A12FA001-AC4F-418D-AE19-62706E023703}">
                      <ahyp:hlinkClr xmlns:ahyp="http://schemas.microsoft.com/office/drawing/2018/hyperlinkcolor" val="tx"/>
                    </a:ext>
                  </a:extLst>
                </a:hlinkClick>
              </a:rPr>
              <a:t>https://jalammar.github.io/how-gpt3-works-visualizations-animations/</a:t>
            </a:r>
            <a:endParaRPr lang="en-US" altLang="zh-CN" sz="1200" dirty="0">
              <a:solidFill>
                <a:srgbClr val="00FA00"/>
              </a:solidFill>
              <a:latin typeface="Gill Sans MT" panose="020B0502020104020203" pitchFamily="34" charset="0"/>
            </a:endParaRPr>
          </a:p>
          <a:p>
            <a:pPr>
              <a:buSzPct val="100000"/>
              <a:buFont typeface="+mj-lt"/>
              <a:buAutoNum type="arabicPeriod"/>
            </a:pPr>
            <a:r>
              <a:rPr lang="en-US" altLang="zh-CN" sz="1200" dirty="0">
                <a:solidFill>
                  <a:srgbClr val="00FA00"/>
                </a:solidFill>
                <a:latin typeface="Gill Sans MT" panose="020B0502020104020203" pitchFamily="34" charset="0"/>
                <a:hlinkClick r:id="rId6">
                  <a:extLst>
                    <a:ext uri="{A12FA001-AC4F-418D-AE19-62706E023703}">
                      <ahyp:hlinkClr xmlns:ahyp="http://schemas.microsoft.com/office/drawing/2018/hyperlinkcolor" val="tx"/>
                    </a:ext>
                  </a:extLst>
                </a:hlinkClick>
              </a:rPr>
              <a:t>https://jalammar.github.io/</a:t>
            </a:r>
            <a:endParaRPr lang="en-US" altLang="zh-CN" sz="1200" dirty="0">
              <a:solidFill>
                <a:srgbClr val="00FA00"/>
              </a:solidFill>
              <a:latin typeface="Gill Sans MT" panose="020B0502020104020203" pitchFamily="34" charset="0"/>
            </a:endParaRPr>
          </a:p>
        </p:txBody>
      </p:sp>
    </p:spTree>
    <p:extLst>
      <p:ext uri="{BB962C8B-B14F-4D97-AF65-F5344CB8AC3E}">
        <p14:creationId xmlns:p14="http://schemas.microsoft.com/office/powerpoint/2010/main" val="236975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5FF77E3-FF1D-0E4B-8EBC-DE16E43C1DB0}"/>
              </a:ext>
            </a:extLst>
          </p:cNvPr>
          <p:cNvSpPr>
            <a:spLocks noGrp="1"/>
          </p:cNvSpPr>
          <p:nvPr>
            <p:ph type="title"/>
          </p:nvPr>
        </p:nvSpPr>
        <p:spPr/>
        <p:txBody>
          <a:bodyPr/>
          <a:lstStyle/>
          <a:p>
            <a:pPr>
              <a:lnSpc>
                <a:spcPct val="150000"/>
              </a:lnSpc>
            </a:pPr>
            <a:r>
              <a:rPr lang="zh-CN" altLang="en-US" dirty="0"/>
              <a:t>从</a:t>
            </a:r>
            <a:r>
              <a:rPr lang="en-US" altLang="zh-CN" dirty="0"/>
              <a:t>GPT1/2</a:t>
            </a:r>
            <a:r>
              <a:rPr lang="zh-CN" altLang="en-US" dirty="0"/>
              <a:t>到</a:t>
            </a:r>
            <a:r>
              <a:rPr lang="en-US" altLang="zh-CN" dirty="0"/>
              <a:t>GPT3</a:t>
            </a:r>
            <a:br>
              <a:rPr lang="en-US" altLang="zh-CN" dirty="0"/>
            </a:br>
            <a:r>
              <a:rPr lang="zh-CN" altLang="en-US" sz="6000" dirty="0"/>
              <a:t>微调到</a:t>
            </a:r>
            <a:r>
              <a:rPr lang="en-US" altLang="zh-CN" sz="6000" dirty="0"/>
              <a:t>prompt</a:t>
            </a:r>
            <a:r>
              <a:rPr lang="zh-CN" altLang="en-US" sz="6000" dirty="0"/>
              <a:t>学习的过渡</a:t>
            </a:r>
            <a:endParaRPr lang="zh-CN" altLang="en-US" dirty="0"/>
          </a:p>
        </p:txBody>
      </p:sp>
    </p:spTree>
    <p:extLst>
      <p:ext uri="{BB962C8B-B14F-4D97-AF65-F5344CB8AC3E}">
        <p14:creationId xmlns:p14="http://schemas.microsoft.com/office/powerpoint/2010/main" val="2723679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5E55BAC-7F11-C44A-AC75-1D0083FA50CC}"/>
              </a:ext>
            </a:extLst>
          </p:cNvPr>
          <p:cNvSpPr>
            <a:spLocks noGrp="1"/>
          </p:cNvSpPr>
          <p:nvPr>
            <p:ph type="title"/>
          </p:nvPr>
        </p:nvSpPr>
        <p:spPr/>
        <p:txBody>
          <a:bodyPr/>
          <a:lstStyle/>
          <a:p>
            <a:r>
              <a:rPr lang="en-US" altLang="zh-CN" dirty="0"/>
              <a:t>GPT</a:t>
            </a:r>
            <a:r>
              <a:rPr lang="zh-CN" altLang="en-US" dirty="0"/>
              <a:t> 系列</a:t>
            </a:r>
          </a:p>
        </p:txBody>
      </p:sp>
      <p:sp>
        <p:nvSpPr>
          <p:cNvPr id="7" name="内容占位符 6">
            <a:extLst>
              <a:ext uri="{FF2B5EF4-FFF2-40B4-BE49-F238E27FC236}">
                <a16:creationId xmlns:a16="http://schemas.microsoft.com/office/drawing/2014/main" id="{A65C0334-747B-DD45-9C98-711E7AD62522}"/>
              </a:ext>
            </a:extLst>
          </p:cNvPr>
          <p:cNvSpPr>
            <a:spLocks noGrp="1"/>
          </p:cNvSpPr>
          <p:nvPr>
            <p:ph sz="half" idx="1"/>
          </p:nvPr>
        </p:nvSpPr>
        <p:spPr>
          <a:xfrm>
            <a:off x="623635" y="1340768"/>
            <a:ext cx="10963473" cy="1008112"/>
          </a:xfrm>
        </p:spPr>
        <p:txBody>
          <a:bodyPr/>
          <a:lstStyle/>
          <a:p>
            <a:r>
              <a:rPr lang="zh-CN" altLang="en-US" dirty="0">
                <a:latin typeface="Gill Sans MT" panose="020B0502020104020203" pitchFamily="34" charset="0"/>
                <a:cs typeface="Futura Medium" panose="020B0602020204020303" pitchFamily="34" charset="-79"/>
              </a:rPr>
              <a:t>基于文本预训练的</a:t>
            </a:r>
            <a:r>
              <a:rPr lang="en-US" altLang="zh-CN" dirty="0">
                <a:latin typeface="Gill Sans MT" panose="020B0502020104020203" pitchFamily="34" charset="0"/>
                <a:cs typeface="Futura Medium" panose="020B0602020204020303" pitchFamily="34" charset="-79"/>
              </a:rPr>
              <a:t>GPT-1</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GPT-2</a:t>
            </a:r>
            <a:r>
              <a:rPr lang="zh-CN" altLang="en-US" dirty="0">
                <a:latin typeface="Gill Sans MT" panose="020B0502020104020203" pitchFamily="34" charset="0"/>
                <a:cs typeface="Futura Medium" panose="020B0602020204020303" pitchFamily="34" charset="-79"/>
              </a:rPr>
              <a:t>，</a:t>
            </a:r>
            <a:r>
              <a:rPr lang="en-US" altLang="zh-CN" dirty="0">
                <a:latin typeface="Gill Sans MT" panose="020B0502020104020203" pitchFamily="34" charset="0"/>
                <a:cs typeface="Futura Medium" panose="020B0602020204020303" pitchFamily="34" charset="-79"/>
              </a:rPr>
              <a:t>GPT-3</a:t>
            </a:r>
            <a:r>
              <a:rPr lang="zh-CN" altLang="en-US" dirty="0">
                <a:latin typeface="Gill Sans MT" panose="020B0502020104020203" pitchFamily="34" charset="0"/>
                <a:cs typeface="Futura Medium" panose="020B0602020204020303" pitchFamily="34" charset="-79"/>
              </a:rPr>
              <a:t> 三代模型都是采用的以</a:t>
            </a:r>
            <a:r>
              <a:rPr lang="en-US" altLang="zh-CN" dirty="0">
                <a:latin typeface="Gill Sans MT" panose="020B0502020104020203" pitchFamily="34" charset="0"/>
                <a:cs typeface="Futura Medium" panose="020B0602020204020303" pitchFamily="34" charset="-79"/>
              </a:rPr>
              <a:t>Transformer</a:t>
            </a:r>
            <a:r>
              <a:rPr lang="zh-CN" altLang="en-US" dirty="0">
                <a:latin typeface="Gill Sans MT" panose="020B0502020104020203" pitchFamily="34" charset="0"/>
                <a:cs typeface="Futura Medium" panose="020B0602020204020303" pitchFamily="34" charset="-79"/>
              </a:rPr>
              <a:t>为核心结构的模型，在网络模型层面不同的是模型的层数和词向量长度等超参。</a:t>
            </a:r>
          </a:p>
        </p:txBody>
      </p:sp>
      <p:graphicFrame>
        <p:nvGraphicFramePr>
          <p:cNvPr id="8" name="表格 7">
            <a:extLst>
              <a:ext uri="{FF2B5EF4-FFF2-40B4-BE49-F238E27FC236}">
                <a16:creationId xmlns:a16="http://schemas.microsoft.com/office/drawing/2014/main" id="{A954F7E1-6ADC-A042-B2FB-E7CFBB0B087D}"/>
              </a:ext>
            </a:extLst>
          </p:cNvPr>
          <p:cNvGraphicFramePr>
            <a:graphicFrameLocks noGrp="1"/>
          </p:cNvGraphicFramePr>
          <p:nvPr>
            <p:extLst>
              <p:ext uri="{D42A27DB-BD31-4B8C-83A1-F6EECF244321}">
                <p14:modId xmlns:p14="http://schemas.microsoft.com/office/powerpoint/2010/main" val="3255408630"/>
              </p:ext>
            </p:extLst>
          </p:nvPr>
        </p:nvGraphicFramePr>
        <p:xfrm>
          <a:off x="877802" y="2708920"/>
          <a:ext cx="10441158" cy="3168352"/>
        </p:xfrm>
        <a:graphic>
          <a:graphicData uri="http://schemas.openxmlformats.org/drawingml/2006/table">
            <a:tbl>
              <a:tblPr/>
              <a:tblGrid>
                <a:gridCol w="1224136">
                  <a:extLst>
                    <a:ext uri="{9D8B030D-6E8A-4147-A177-3AD203B41FA5}">
                      <a16:colId xmlns:a16="http://schemas.microsoft.com/office/drawing/2014/main" val="1057974907"/>
                    </a:ext>
                  </a:extLst>
                </a:gridCol>
                <a:gridCol w="1759052">
                  <a:extLst>
                    <a:ext uri="{9D8B030D-6E8A-4147-A177-3AD203B41FA5}">
                      <a16:colId xmlns:a16="http://schemas.microsoft.com/office/drawing/2014/main" val="2068790466"/>
                    </a:ext>
                  </a:extLst>
                </a:gridCol>
                <a:gridCol w="1193276">
                  <a:extLst>
                    <a:ext uri="{9D8B030D-6E8A-4147-A177-3AD203B41FA5}">
                      <a16:colId xmlns:a16="http://schemas.microsoft.com/office/drawing/2014/main" val="720942064"/>
                    </a:ext>
                  </a:extLst>
                </a:gridCol>
                <a:gridCol w="1080120">
                  <a:extLst>
                    <a:ext uri="{9D8B030D-6E8A-4147-A177-3AD203B41FA5}">
                      <a16:colId xmlns:a16="http://schemas.microsoft.com/office/drawing/2014/main" val="2893802741"/>
                    </a:ext>
                  </a:extLst>
                </a:gridCol>
                <a:gridCol w="1584176">
                  <a:extLst>
                    <a:ext uri="{9D8B030D-6E8A-4147-A177-3AD203B41FA5}">
                      <a16:colId xmlns:a16="http://schemas.microsoft.com/office/drawing/2014/main" val="4144453243"/>
                    </a:ext>
                  </a:extLst>
                </a:gridCol>
                <a:gridCol w="1584176">
                  <a:extLst>
                    <a:ext uri="{9D8B030D-6E8A-4147-A177-3AD203B41FA5}">
                      <a16:colId xmlns:a16="http://schemas.microsoft.com/office/drawing/2014/main" val="268986262"/>
                    </a:ext>
                  </a:extLst>
                </a:gridCol>
                <a:gridCol w="2016222">
                  <a:extLst>
                    <a:ext uri="{9D8B030D-6E8A-4147-A177-3AD203B41FA5}">
                      <a16:colId xmlns:a16="http://schemas.microsoft.com/office/drawing/2014/main" val="293991862"/>
                    </a:ext>
                  </a:extLst>
                </a:gridCol>
              </a:tblGrid>
              <a:tr h="792088">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模型</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发布时间</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层数</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en-US" altLang="zh-CN" b="1" dirty="0">
                          <a:solidFill>
                            <a:srgbClr val="121212"/>
                          </a:solidFill>
                          <a:effectLst/>
                          <a:latin typeface="Gill Sans MT" panose="020B0502020104020203" pitchFamily="34" charset="0"/>
                          <a:ea typeface="Microsoft YaHei" panose="020B0503020204020204" pitchFamily="34" charset="-122"/>
                        </a:rPr>
                        <a:t>Head</a:t>
                      </a:r>
                      <a:r>
                        <a:rPr lang="zh-CN" altLang="en-US" b="1" dirty="0">
                          <a:solidFill>
                            <a:srgbClr val="121212"/>
                          </a:solidFill>
                          <a:effectLst/>
                          <a:latin typeface="Gill Sans MT" panose="020B0502020104020203" pitchFamily="34" charset="0"/>
                          <a:ea typeface="Microsoft YaHei" panose="020B0503020204020204" pitchFamily="34" charset="-122"/>
                        </a:rPr>
                        <a:t> 数</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词向量长度</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参数量</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tc>
                  <a:txBody>
                    <a:bodyPr/>
                    <a:lstStyle/>
                    <a:p>
                      <a:pPr algn="ctr"/>
                      <a:r>
                        <a:rPr lang="zh-CN" altLang="en-US" b="1" dirty="0">
                          <a:solidFill>
                            <a:srgbClr val="121212"/>
                          </a:solidFill>
                          <a:effectLst/>
                          <a:latin typeface="Gill Sans MT" panose="020B0502020104020203" pitchFamily="34" charset="0"/>
                          <a:ea typeface="Microsoft YaHei" panose="020B0503020204020204" pitchFamily="34" charset="-122"/>
                        </a:rPr>
                        <a:t>预训练数据量</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EBEBEB"/>
                    </a:solidFill>
                  </a:tcPr>
                </a:tc>
                <a:extLst>
                  <a:ext uri="{0D108BD9-81ED-4DB2-BD59-A6C34878D82A}">
                    <a16:rowId xmlns:a16="http://schemas.microsoft.com/office/drawing/2014/main" val="3933212014"/>
                  </a:ext>
                </a:extLst>
              </a:tr>
              <a:tr h="792088">
                <a:tc>
                  <a:txBody>
                    <a:bodyPr/>
                    <a:lstStyle/>
                    <a:p>
                      <a:r>
                        <a:rPr lang="en-US" b="0" dirty="0">
                          <a:effectLst/>
                          <a:latin typeface="Gill Sans MT" panose="020B0502020104020203" pitchFamily="34" charset="0"/>
                          <a:ea typeface="Microsoft YaHei" panose="020B0503020204020204" pitchFamily="34" charset="-122"/>
                        </a:rPr>
                        <a:t>GPT-1</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2018 </a:t>
                      </a:r>
                      <a:r>
                        <a:rPr lang="zh-CN" altLang="en-US" b="0" dirty="0">
                          <a:effectLst/>
                          <a:latin typeface="Gill Sans MT" panose="020B0502020104020203" pitchFamily="34" charset="0"/>
                          <a:ea typeface="Microsoft YaHei" panose="020B0503020204020204" pitchFamily="34" charset="-122"/>
                        </a:rPr>
                        <a:t>年 </a:t>
                      </a:r>
                      <a:r>
                        <a:rPr lang="en-US" altLang="zh-CN" b="0" dirty="0">
                          <a:effectLst/>
                          <a:latin typeface="Gill Sans MT" panose="020B0502020104020203" pitchFamily="34" charset="0"/>
                          <a:ea typeface="Microsoft YaHei" panose="020B0503020204020204" pitchFamily="34" charset="-122"/>
                        </a:rPr>
                        <a:t>6 </a:t>
                      </a:r>
                      <a:r>
                        <a:rPr lang="zh-CN" altLang="en-US" b="0" dirty="0">
                          <a:effectLst/>
                          <a:latin typeface="Gill Sans MT" panose="020B0502020104020203" pitchFamily="34" charset="0"/>
                          <a:ea typeface="Microsoft YaHei" panose="020B0503020204020204" pitchFamily="34" charset="-122"/>
                        </a:rPr>
                        <a:t>月</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12</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12</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a:effectLst/>
                          <a:latin typeface="Gill Sans MT" panose="020B0502020104020203" pitchFamily="34" charset="0"/>
                          <a:ea typeface="Microsoft YaHei" panose="020B0503020204020204" pitchFamily="34" charset="-122"/>
                        </a:rPr>
                        <a:t>768</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1.17 </a:t>
                      </a:r>
                      <a:r>
                        <a:rPr lang="zh-CN" altLang="en-US" b="0" dirty="0">
                          <a:effectLst/>
                          <a:latin typeface="Gill Sans MT" panose="020B0502020104020203" pitchFamily="34" charset="0"/>
                          <a:ea typeface="Microsoft YaHei" panose="020B0503020204020204" pitchFamily="34" charset="-122"/>
                        </a:rPr>
                        <a:t>亿</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a:t>
                      </a:r>
                      <a:r>
                        <a:rPr lang="zh-CN" altLang="en-US" b="0" dirty="0">
                          <a:effectLst/>
                          <a:latin typeface="Gill Sans MT" panose="020B0502020104020203" pitchFamily="34" charset="0"/>
                          <a:ea typeface="Microsoft YaHei" panose="020B0503020204020204" pitchFamily="34" charset="-122"/>
                        </a:rPr>
                        <a:t> </a:t>
                      </a:r>
                      <a:r>
                        <a:rPr lang="en-US" altLang="zh-CN" b="0" dirty="0">
                          <a:effectLst/>
                          <a:latin typeface="Gill Sans MT" panose="020B0502020104020203" pitchFamily="34" charset="0"/>
                          <a:ea typeface="Microsoft YaHei" panose="020B0503020204020204" pitchFamily="34" charset="-122"/>
                        </a:rPr>
                        <a:t>5</a:t>
                      </a:r>
                      <a:r>
                        <a:rPr lang="en-US" b="0" dirty="0">
                          <a:effectLst/>
                          <a:latin typeface="Gill Sans MT" panose="020B0502020104020203" pitchFamily="34" charset="0"/>
                          <a:ea typeface="Microsoft YaHei" panose="020B0503020204020204" pitchFamily="34" charset="-122"/>
                        </a:rPr>
                        <a:t>GB</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942131903"/>
                  </a:ext>
                </a:extLst>
              </a:tr>
              <a:tr h="792088">
                <a:tc>
                  <a:txBody>
                    <a:bodyPr/>
                    <a:lstStyle/>
                    <a:p>
                      <a:r>
                        <a:rPr lang="en-US" b="0">
                          <a:effectLst/>
                          <a:latin typeface="Gill Sans MT" panose="020B0502020104020203" pitchFamily="34" charset="0"/>
                          <a:ea typeface="Microsoft YaHei" panose="020B0503020204020204" pitchFamily="34" charset="-122"/>
                        </a:rPr>
                        <a:t>GPT-2</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2019 </a:t>
                      </a:r>
                      <a:r>
                        <a:rPr lang="zh-CN" altLang="en-US" b="0" dirty="0">
                          <a:effectLst/>
                          <a:latin typeface="Gill Sans MT" panose="020B0502020104020203" pitchFamily="34" charset="0"/>
                          <a:ea typeface="Microsoft YaHei" panose="020B0503020204020204" pitchFamily="34" charset="-122"/>
                        </a:rPr>
                        <a:t>年 </a:t>
                      </a:r>
                      <a:r>
                        <a:rPr lang="en-US" altLang="zh-CN" b="0" dirty="0">
                          <a:effectLst/>
                          <a:latin typeface="Gill Sans MT" panose="020B0502020104020203" pitchFamily="34" charset="0"/>
                          <a:ea typeface="Microsoft YaHei" panose="020B0503020204020204" pitchFamily="34" charset="-122"/>
                        </a:rPr>
                        <a:t>2 </a:t>
                      </a:r>
                      <a:r>
                        <a:rPr lang="zh-CN" altLang="en-US" b="0" dirty="0">
                          <a:effectLst/>
                          <a:latin typeface="Gill Sans MT" panose="020B0502020104020203" pitchFamily="34" charset="0"/>
                          <a:ea typeface="Microsoft YaHei" panose="020B0503020204020204" pitchFamily="34" charset="-122"/>
                        </a:rPr>
                        <a:t>月</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48</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1600</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15 </a:t>
                      </a:r>
                      <a:r>
                        <a:rPr lang="zh-CN" altLang="en-US" b="0" dirty="0">
                          <a:effectLst/>
                          <a:latin typeface="Gill Sans MT" panose="020B0502020104020203" pitchFamily="34" charset="0"/>
                          <a:ea typeface="Microsoft YaHei" panose="020B0503020204020204" pitchFamily="34" charset="-122"/>
                        </a:rPr>
                        <a:t>亿</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a:t>
                      </a:r>
                      <a:r>
                        <a:rPr lang="zh-CN" altLang="en-US" b="0" dirty="0">
                          <a:effectLst/>
                          <a:latin typeface="Gill Sans MT" panose="020B0502020104020203" pitchFamily="34" charset="0"/>
                          <a:ea typeface="Microsoft YaHei" panose="020B0503020204020204" pitchFamily="34" charset="-122"/>
                        </a:rPr>
                        <a:t> </a:t>
                      </a:r>
                      <a:r>
                        <a:rPr lang="en-US" b="0" dirty="0">
                          <a:effectLst/>
                          <a:latin typeface="Gill Sans MT" panose="020B0502020104020203" pitchFamily="34" charset="0"/>
                          <a:ea typeface="Microsoft YaHei" panose="020B0503020204020204" pitchFamily="34" charset="-122"/>
                        </a:rPr>
                        <a:t>40GB</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2571103155"/>
                  </a:ext>
                </a:extLst>
              </a:tr>
              <a:tr h="792088">
                <a:tc>
                  <a:txBody>
                    <a:bodyPr/>
                    <a:lstStyle/>
                    <a:p>
                      <a:r>
                        <a:rPr lang="en-US" b="0">
                          <a:effectLst/>
                          <a:latin typeface="Gill Sans MT" panose="020B0502020104020203" pitchFamily="34" charset="0"/>
                          <a:ea typeface="Microsoft YaHei" panose="020B0503020204020204" pitchFamily="34" charset="-122"/>
                        </a:rPr>
                        <a:t>GPT-3</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a:effectLst/>
                          <a:latin typeface="Gill Sans MT" panose="020B0502020104020203" pitchFamily="34" charset="0"/>
                          <a:ea typeface="Microsoft YaHei" panose="020B0503020204020204" pitchFamily="34" charset="-122"/>
                        </a:rPr>
                        <a:t>2020 </a:t>
                      </a:r>
                      <a:r>
                        <a:rPr lang="zh-CN" altLang="en-US" b="0">
                          <a:effectLst/>
                          <a:latin typeface="Gill Sans MT" panose="020B0502020104020203" pitchFamily="34" charset="0"/>
                          <a:ea typeface="Microsoft YaHei" panose="020B0503020204020204" pitchFamily="34" charset="-122"/>
                        </a:rPr>
                        <a:t>年 </a:t>
                      </a:r>
                      <a:r>
                        <a:rPr lang="en-US" altLang="zh-CN" b="0">
                          <a:effectLst/>
                          <a:latin typeface="Gill Sans MT" panose="020B0502020104020203" pitchFamily="34" charset="0"/>
                          <a:ea typeface="Microsoft YaHei" panose="020B0503020204020204" pitchFamily="34" charset="-122"/>
                        </a:rPr>
                        <a:t>5 </a:t>
                      </a:r>
                      <a:r>
                        <a:rPr lang="zh-CN" altLang="en-US" b="0">
                          <a:effectLst/>
                          <a:latin typeface="Gill Sans MT" panose="020B0502020104020203" pitchFamily="34" charset="0"/>
                          <a:ea typeface="Microsoft YaHei" panose="020B0503020204020204" pitchFamily="34" charset="-122"/>
                        </a:rPr>
                        <a:t>月</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a:effectLst/>
                          <a:latin typeface="Gill Sans MT" panose="020B0502020104020203" pitchFamily="34" charset="0"/>
                          <a:ea typeface="Microsoft YaHei" panose="020B0503020204020204" pitchFamily="34" charset="-122"/>
                        </a:rPr>
                        <a:t>96</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a:effectLst/>
                          <a:latin typeface="Gill Sans MT" panose="020B0502020104020203" pitchFamily="34" charset="0"/>
                          <a:ea typeface="Microsoft YaHei" panose="020B0503020204020204" pitchFamily="34" charset="-122"/>
                        </a:rPr>
                        <a:t>96</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12888</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1,750 </a:t>
                      </a:r>
                      <a:r>
                        <a:rPr lang="zh-CN" altLang="en-US" b="0" dirty="0">
                          <a:effectLst/>
                          <a:latin typeface="Gill Sans MT" panose="020B0502020104020203" pitchFamily="34" charset="0"/>
                          <a:ea typeface="Microsoft YaHei" panose="020B0503020204020204" pitchFamily="34" charset="-122"/>
                        </a:rPr>
                        <a:t>亿</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r>
                        <a:rPr lang="en-US" altLang="zh-CN" b="0" dirty="0">
                          <a:effectLst/>
                          <a:latin typeface="Gill Sans MT" panose="020B0502020104020203" pitchFamily="34" charset="0"/>
                          <a:ea typeface="Microsoft YaHei" panose="020B0503020204020204" pitchFamily="34" charset="-122"/>
                        </a:rPr>
                        <a:t>~</a:t>
                      </a:r>
                      <a:r>
                        <a:rPr lang="zh-CN" altLang="en-US" b="0" dirty="0">
                          <a:effectLst/>
                          <a:latin typeface="Gill Sans MT" panose="020B0502020104020203" pitchFamily="34" charset="0"/>
                          <a:ea typeface="Microsoft YaHei" panose="020B0503020204020204" pitchFamily="34" charset="-122"/>
                        </a:rPr>
                        <a:t> </a:t>
                      </a:r>
                      <a:r>
                        <a:rPr lang="en-US" b="0" dirty="0">
                          <a:effectLst/>
                          <a:latin typeface="Gill Sans MT" panose="020B0502020104020203" pitchFamily="34" charset="0"/>
                          <a:ea typeface="Microsoft YaHei" panose="020B0503020204020204" pitchFamily="34" charset="-122"/>
                        </a:rPr>
                        <a:t>45TB</a:t>
                      </a:r>
                    </a:p>
                  </a:txBody>
                  <a:tcPr marL="114300" marR="114300" marT="28575" marB="28575" anchor="ctr">
                    <a:lnL w="9525" cap="flat" cmpd="sng" algn="ctr">
                      <a:solidFill>
                        <a:srgbClr val="D3D3D3"/>
                      </a:solidFill>
                      <a:prstDash val="solid"/>
                      <a:round/>
                      <a:headEnd type="none" w="med" len="med"/>
                      <a:tailEnd type="none" w="med" len="med"/>
                    </a:lnL>
                    <a:lnR w="9525" cap="flat" cmpd="sng" algn="ctr">
                      <a:solidFill>
                        <a:srgbClr val="D3D3D3"/>
                      </a:solidFill>
                      <a:prstDash val="solid"/>
                      <a:round/>
                      <a:headEnd type="none" w="med" len="med"/>
                      <a:tailEnd type="none" w="med" len="med"/>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695595571"/>
                  </a:ext>
                </a:extLst>
              </a:tr>
            </a:tbl>
          </a:graphicData>
        </a:graphic>
      </p:graphicFrame>
    </p:spTree>
    <p:extLst>
      <p:ext uri="{BB962C8B-B14F-4D97-AF65-F5344CB8AC3E}">
        <p14:creationId xmlns:p14="http://schemas.microsoft.com/office/powerpoint/2010/main" val="373596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8B485BE-A99C-BE49-A645-0E3AA57B3B70}"/>
              </a:ext>
            </a:extLst>
          </p:cNvPr>
          <p:cNvSpPr>
            <a:spLocks noGrp="1"/>
          </p:cNvSpPr>
          <p:nvPr>
            <p:ph type="title"/>
          </p:nvPr>
        </p:nvSpPr>
        <p:spPr/>
        <p:txBody>
          <a:bodyPr/>
          <a:lstStyle/>
          <a:p>
            <a:r>
              <a:rPr lang="en-US" altLang="zh-CN" dirty="0"/>
              <a:t>GPT-1</a:t>
            </a:r>
            <a:r>
              <a:rPr lang="zh-CN" altLang="en-US" dirty="0"/>
              <a:t>：基于 </a:t>
            </a:r>
            <a:r>
              <a:rPr lang="en-US" altLang="zh-CN" dirty="0"/>
              <a:t>Transformer Decoder</a:t>
            </a:r>
            <a:r>
              <a:rPr lang="zh-CN" altLang="en-US" dirty="0"/>
              <a:t> 预训练 </a:t>
            </a:r>
            <a:r>
              <a:rPr lang="en-US" altLang="zh-CN" dirty="0"/>
              <a:t>+ </a:t>
            </a:r>
            <a:r>
              <a:rPr lang="zh-CN" altLang="en-US" dirty="0"/>
              <a:t>微调 </a:t>
            </a:r>
            <a:r>
              <a:rPr lang="en-US" altLang="zh-CN" dirty="0"/>
              <a:t>Finetune</a:t>
            </a:r>
            <a:endParaRPr lang="zh-CN" altLang="en-US" dirty="0"/>
          </a:p>
        </p:txBody>
      </p:sp>
      <p:sp>
        <p:nvSpPr>
          <p:cNvPr id="4" name="内容占位符 3">
            <a:extLst>
              <a:ext uri="{FF2B5EF4-FFF2-40B4-BE49-F238E27FC236}">
                <a16:creationId xmlns:a16="http://schemas.microsoft.com/office/drawing/2014/main" id="{A724FA15-F590-CE46-A046-6A19813EE3BD}"/>
              </a:ext>
            </a:extLst>
          </p:cNvPr>
          <p:cNvSpPr>
            <a:spLocks noGrp="1"/>
          </p:cNvSpPr>
          <p:nvPr>
            <p:ph sz="half" idx="1"/>
          </p:nvPr>
        </p:nvSpPr>
        <p:spPr/>
        <p:txBody>
          <a:bodyPr/>
          <a:lstStyle/>
          <a:p>
            <a:pPr marL="0" indent="0">
              <a:buNone/>
            </a:pPr>
            <a:r>
              <a:rPr lang="en-US" altLang="zh-CN" dirty="0"/>
              <a:t>Generative Pre-Training</a:t>
            </a:r>
            <a:r>
              <a:rPr lang="zh-CN" altLang="en-US" dirty="0"/>
              <a:t> </a:t>
            </a:r>
            <a:r>
              <a:rPr lang="en-US" altLang="zh-CN" dirty="0"/>
              <a:t>GPT</a:t>
            </a:r>
            <a:r>
              <a:rPr lang="zh-CN" altLang="en-US" dirty="0"/>
              <a:t>，主要指 </a:t>
            </a:r>
            <a:r>
              <a:rPr lang="en-US" altLang="zh-CN" dirty="0"/>
              <a:t>NLP</a:t>
            </a:r>
            <a:r>
              <a:rPr lang="zh-CN" altLang="en-US" dirty="0"/>
              <a:t> 生成式的预训练模型。训练模式分为</a:t>
            </a:r>
            <a:r>
              <a:rPr lang="en-US" altLang="zh-CN" dirty="0"/>
              <a:t>2</a:t>
            </a:r>
            <a:r>
              <a:rPr lang="zh-CN" altLang="en-US" dirty="0"/>
              <a:t>阶段：</a:t>
            </a:r>
            <a:endParaRPr lang="en-US" altLang="zh-CN" dirty="0"/>
          </a:p>
          <a:p>
            <a:pPr marL="582006" lvl="1" indent="-342900">
              <a:buFont typeface="+mj-lt"/>
              <a:buAutoNum type="arabicPeriod"/>
            </a:pPr>
            <a:r>
              <a:rPr lang="zh-CN" altLang="en-US" sz="2000" b="1" dirty="0"/>
              <a:t>第 </a:t>
            </a:r>
            <a:r>
              <a:rPr lang="en-US" altLang="zh-CN" sz="2000" b="1" dirty="0"/>
              <a:t>1</a:t>
            </a:r>
            <a:r>
              <a:rPr lang="zh-CN" altLang="en-US" sz="2000" b="1" dirty="0"/>
              <a:t> 阶段预训练：</a:t>
            </a:r>
            <a:r>
              <a:rPr lang="zh-CN" altLang="en-US" sz="2000" dirty="0"/>
              <a:t>利用语言模型 </a:t>
            </a:r>
            <a:r>
              <a:rPr lang="en-US" altLang="zh-CN" sz="2000" dirty="0"/>
              <a:t>LLM</a:t>
            </a:r>
            <a:r>
              <a:rPr lang="zh-CN" altLang="en-US" sz="2000" dirty="0"/>
              <a:t> 进行预训练学习</a:t>
            </a:r>
            <a:endParaRPr lang="en-US" altLang="zh-CN" sz="2000" dirty="0"/>
          </a:p>
          <a:p>
            <a:pPr marL="582006" lvl="1" indent="-342900">
              <a:buFont typeface="+mj-lt"/>
              <a:buAutoNum type="arabicPeriod"/>
            </a:pPr>
            <a:r>
              <a:rPr lang="zh-CN" altLang="en-US" sz="2000" b="1" dirty="0"/>
              <a:t>第 </a:t>
            </a:r>
            <a:r>
              <a:rPr lang="en-US" altLang="zh-CN" sz="2000" b="1" dirty="0"/>
              <a:t>2</a:t>
            </a:r>
            <a:r>
              <a:rPr lang="zh-CN" altLang="en-US" sz="2000" b="1" dirty="0"/>
              <a:t> 阶微调：</a:t>
            </a:r>
            <a:r>
              <a:rPr lang="zh-CN" altLang="en-US" sz="2000" dirty="0"/>
              <a:t>通过微调 </a:t>
            </a:r>
            <a:r>
              <a:rPr lang="en-US" altLang="zh-CN" sz="2000" dirty="0"/>
              <a:t>Fine</a:t>
            </a:r>
            <a:r>
              <a:rPr lang="zh-CN" altLang="en-US" sz="2000" dirty="0"/>
              <a:t> </a:t>
            </a:r>
            <a:r>
              <a:rPr lang="en-US" altLang="zh-CN" sz="2000" dirty="0"/>
              <a:t>tuning</a:t>
            </a:r>
            <a:r>
              <a:rPr lang="zh-CN" altLang="en-US" sz="2000" dirty="0"/>
              <a:t> 解决下游任务 </a:t>
            </a:r>
          </a:p>
        </p:txBody>
      </p:sp>
    </p:spTree>
    <p:extLst>
      <p:ext uri="{BB962C8B-B14F-4D97-AF65-F5344CB8AC3E}">
        <p14:creationId xmlns:p14="http://schemas.microsoft.com/office/powerpoint/2010/main" val="1863604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A2A183E-8EE4-4D4F-B0AB-176E570C8FBE}"/>
              </a:ext>
            </a:extLst>
          </p:cNvPr>
          <p:cNvPicPr>
            <a:picLocks noChangeAspect="1"/>
          </p:cNvPicPr>
          <p:nvPr/>
        </p:nvPicPr>
        <p:blipFill>
          <a:blip r:embed="rId2"/>
          <a:stretch>
            <a:fillRect/>
          </a:stretch>
        </p:blipFill>
        <p:spPr>
          <a:xfrm>
            <a:off x="265733" y="552450"/>
            <a:ext cx="11328400" cy="5753100"/>
          </a:xfrm>
          <a:prstGeom prst="rect">
            <a:avLst/>
          </a:prstGeom>
        </p:spPr>
      </p:pic>
    </p:spTree>
    <p:extLst>
      <p:ext uri="{BB962C8B-B14F-4D97-AF65-F5344CB8AC3E}">
        <p14:creationId xmlns:p14="http://schemas.microsoft.com/office/powerpoint/2010/main" val="96082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5E55BAC-7F11-C44A-AC75-1D0083FA50CC}"/>
              </a:ext>
            </a:extLst>
          </p:cNvPr>
          <p:cNvSpPr>
            <a:spLocks noGrp="1"/>
          </p:cNvSpPr>
          <p:nvPr>
            <p:ph type="title"/>
          </p:nvPr>
        </p:nvSpPr>
        <p:spPr/>
        <p:txBody>
          <a:bodyPr/>
          <a:lstStyle/>
          <a:p>
            <a:r>
              <a:rPr lang="en-US" altLang="zh-CN" dirty="0"/>
              <a:t>GPT</a:t>
            </a:r>
            <a:r>
              <a:rPr lang="zh-CN" altLang="en-US" dirty="0"/>
              <a:t> 与 </a:t>
            </a:r>
            <a:r>
              <a:rPr lang="en-US" altLang="zh-CN" dirty="0"/>
              <a:t>Bert</a:t>
            </a:r>
            <a:r>
              <a:rPr lang="zh-CN" altLang="en-US" dirty="0"/>
              <a:t> 区别</a:t>
            </a:r>
          </a:p>
        </p:txBody>
      </p:sp>
      <p:sp>
        <p:nvSpPr>
          <p:cNvPr id="5" name="矩形 4">
            <a:extLst>
              <a:ext uri="{FF2B5EF4-FFF2-40B4-BE49-F238E27FC236}">
                <a16:creationId xmlns:a16="http://schemas.microsoft.com/office/drawing/2014/main" id="{0BAE9B1F-242B-2A4D-A87A-A6DFFAAC4202}"/>
              </a:ext>
            </a:extLst>
          </p:cNvPr>
          <p:cNvSpPr/>
          <p:nvPr/>
        </p:nvSpPr>
        <p:spPr>
          <a:xfrm>
            <a:off x="7754565" y="1561486"/>
            <a:ext cx="1830950" cy="461665"/>
          </a:xfrm>
          <a:prstGeom prst="rect">
            <a:avLst/>
          </a:prstGeom>
        </p:spPr>
        <p:txBody>
          <a:bodyPr wrap="none">
            <a:spAutoFit/>
          </a:bodyPr>
          <a:lstStyle/>
          <a:p>
            <a:r>
              <a:rPr lang="en-US" altLang="zh-CN" sz="2400" dirty="0">
                <a:solidFill>
                  <a:srgbClr val="374154"/>
                </a:solidFill>
                <a:latin typeface="Gill Sans MT" panose="020B0502020104020203" pitchFamily="34" charset="0"/>
                <a:cs typeface="Futura Medium" panose="020B0602020204020303" pitchFamily="34" charset="-79"/>
              </a:rPr>
              <a:t>OpenAI</a:t>
            </a:r>
            <a:r>
              <a:rPr lang="zh-CN" altLang="en-US" sz="2400" dirty="0">
                <a:solidFill>
                  <a:srgbClr val="374154"/>
                </a:solidFill>
                <a:latin typeface="Gill Sans MT" panose="020B0502020104020203" pitchFamily="34" charset="0"/>
                <a:cs typeface="Futura Medium" panose="020B0602020204020303" pitchFamily="34" charset="-79"/>
              </a:rPr>
              <a:t> </a:t>
            </a:r>
            <a:r>
              <a:rPr lang="en-US" altLang="zh-CN" sz="2400" dirty="0">
                <a:solidFill>
                  <a:srgbClr val="374154"/>
                </a:solidFill>
                <a:latin typeface="Gill Sans MT" panose="020B0502020104020203" pitchFamily="34" charset="0"/>
                <a:cs typeface="Futura Medium" panose="020B0602020204020303" pitchFamily="34" charset="-79"/>
              </a:rPr>
              <a:t>GPT</a:t>
            </a:r>
            <a:endParaRPr lang="zh-CN" altLang="en-US" sz="2400" dirty="0">
              <a:solidFill>
                <a:srgbClr val="374154"/>
              </a:solidFill>
            </a:endParaRPr>
          </a:p>
        </p:txBody>
      </p:sp>
      <p:pic>
        <p:nvPicPr>
          <p:cNvPr id="8" name="图片 7">
            <a:extLst>
              <a:ext uri="{FF2B5EF4-FFF2-40B4-BE49-F238E27FC236}">
                <a16:creationId xmlns:a16="http://schemas.microsoft.com/office/drawing/2014/main" id="{549612E8-B428-A84F-8B86-C9A8EDC00A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28242" y="2193776"/>
            <a:ext cx="3883596" cy="3539480"/>
          </a:xfrm>
          <a:prstGeom prst="rect">
            <a:avLst/>
          </a:prstGeom>
        </p:spPr>
      </p:pic>
      <p:pic>
        <p:nvPicPr>
          <p:cNvPr id="11" name="图片 10">
            <a:extLst>
              <a:ext uri="{FF2B5EF4-FFF2-40B4-BE49-F238E27FC236}">
                <a16:creationId xmlns:a16="http://schemas.microsoft.com/office/drawing/2014/main" id="{893EBEFE-6C6F-D74D-B3C5-E0E07787E3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9432" y="2193776"/>
            <a:ext cx="3883596" cy="3539480"/>
          </a:xfrm>
          <a:prstGeom prst="rect">
            <a:avLst/>
          </a:prstGeom>
        </p:spPr>
      </p:pic>
      <p:sp>
        <p:nvSpPr>
          <p:cNvPr id="12" name="矩形 11">
            <a:extLst>
              <a:ext uri="{FF2B5EF4-FFF2-40B4-BE49-F238E27FC236}">
                <a16:creationId xmlns:a16="http://schemas.microsoft.com/office/drawing/2014/main" id="{9855B07F-1F6A-D94E-ACC4-0AF4E1DDC1B4}"/>
              </a:ext>
            </a:extLst>
          </p:cNvPr>
          <p:cNvSpPr/>
          <p:nvPr/>
        </p:nvSpPr>
        <p:spPr>
          <a:xfrm>
            <a:off x="1993925" y="1561486"/>
            <a:ext cx="1854610" cy="461665"/>
          </a:xfrm>
          <a:prstGeom prst="rect">
            <a:avLst/>
          </a:prstGeom>
        </p:spPr>
        <p:txBody>
          <a:bodyPr wrap="none">
            <a:spAutoFit/>
          </a:bodyPr>
          <a:lstStyle/>
          <a:p>
            <a:r>
              <a:rPr lang="en-US" altLang="zh-CN" sz="2400" dirty="0">
                <a:solidFill>
                  <a:srgbClr val="374154"/>
                </a:solidFill>
                <a:latin typeface="Gill Sans MT" panose="020B0502020104020203" pitchFamily="34" charset="0"/>
                <a:cs typeface="Futura Medium" panose="020B0602020204020303" pitchFamily="34" charset="-79"/>
              </a:rPr>
              <a:t>Google</a:t>
            </a:r>
            <a:r>
              <a:rPr lang="zh-CN" altLang="en-US" sz="2400" dirty="0">
                <a:solidFill>
                  <a:srgbClr val="374154"/>
                </a:solidFill>
                <a:latin typeface="Gill Sans MT" panose="020B0502020104020203" pitchFamily="34" charset="0"/>
                <a:cs typeface="Futura Medium" panose="020B0602020204020303" pitchFamily="34" charset="-79"/>
              </a:rPr>
              <a:t> </a:t>
            </a:r>
            <a:r>
              <a:rPr lang="en-US" altLang="zh-CN" sz="2400" dirty="0">
                <a:solidFill>
                  <a:srgbClr val="374154"/>
                </a:solidFill>
                <a:latin typeface="Gill Sans MT" panose="020B0502020104020203" pitchFamily="34" charset="0"/>
                <a:cs typeface="Futura Medium" panose="020B0602020204020303" pitchFamily="34" charset="-79"/>
              </a:rPr>
              <a:t>BERT</a:t>
            </a:r>
            <a:endParaRPr lang="zh-CN" altLang="en-US" sz="2400" dirty="0">
              <a:solidFill>
                <a:srgbClr val="374154"/>
              </a:solidFill>
            </a:endParaRPr>
          </a:p>
        </p:txBody>
      </p:sp>
    </p:spTree>
    <p:extLst>
      <p:ext uri="{BB962C8B-B14F-4D97-AF65-F5344CB8AC3E}">
        <p14:creationId xmlns:p14="http://schemas.microsoft.com/office/powerpoint/2010/main" val="1292318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5E55BAC-7F11-C44A-AC75-1D0083FA50CC}"/>
              </a:ext>
            </a:extLst>
          </p:cNvPr>
          <p:cNvSpPr>
            <a:spLocks noGrp="1"/>
          </p:cNvSpPr>
          <p:nvPr>
            <p:ph type="title"/>
          </p:nvPr>
        </p:nvSpPr>
        <p:spPr/>
        <p:txBody>
          <a:bodyPr/>
          <a:lstStyle/>
          <a:p>
            <a:r>
              <a:rPr lang="en-US" altLang="zh-CN" dirty="0"/>
              <a:t>GPT</a:t>
            </a:r>
            <a:r>
              <a:rPr lang="zh-CN" altLang="en-US" dirty="0"/>
              <a:t> 与 </a:t>
            </a:r>
            <a:r>
              <a:rPr lang="en-US" altLang="zh-CN" dirty="0"/>
              <a:t>Bert</a:t>
            </a:r>
            <a:r>
              <a:rPr lang="zh-CN" altLang="en-US" dirty="0"/>
              <a:t> 区别</a:t>
            </a:r>
          </a:p>
        </p:txBody>
      </p:sp>
      <p:sp>
        <p:nvSpPr>
          <p:cNvPr id="5" name="矩形 4">
            <a:extLst>
              <a:ext uri="{FF2B5EF4-FFF2-40B4-BE49-F238E27FC236}">
                <a16:creationId xmlns:a16="http://schemas.microsoft.com/office/drawing/2014/main" id="{27CB8F88-E38C-8841-9C7A-04F1B809869E}"/>
              </a:ext>
            </a:extLst>
          </p:cNvPr>
          <p:cNvSpPr/>
          <p:nvPr/>
        </p:nvSpPr>
        <p:spPr>
          <a:xfrm>
            <a:off x="6744035" y="5769532"/>
            <a:ext cx="3456384" cy="369332"/>
          </a:xfrm>
          <a:prstGeom prst="rect">
            <a:avLst/>
          </a:prstGeom>
        </p:spPr>
        <p:txBody>
          <a:bodyPr wrap="square">
            <a:spAutoFit/>
          </a:bodyPr>
          <a:lstStyle/>
          <a:p>
            <a:pPr algn="ctr"/>
            <a:r>
              <a:rPr lang="en-US" altLang="zh-CN" dirty="0">
                <a:solidFill>
                  <a:srgbClr val="374154"/>
                </a:solidFill>
                <a:latin typeface="Gill Sans MT" panose="020B0502020104020203" pitchFamily="34" charset="0"/>
                <a:ea typeface="Microsoft YaHei" panose="020B0503020204020204" pitchFamily="34" charset="-122"/>
              </a:rPr>
              <a:t>ZOMI</a:t>
            </a:r>
            <a:r>
              <a:rPr lang="zh-CN" altLang="en-US" dirty="0">
                <a:solidFill>
                  <a:srgbClr val="374154"/>
                </a:solidFill>
                <a:latin typeface="Gill Sans MT" panose="020B0502020104020203" pitchFamily="34" charset="0"/>
                <a:ea typeface="Microsoft YaHei" panose="020B0503020204020204" pitchFamily="34" charset="-122"/>
              </a:rPr>
              <a:t> 经常大晚上更新 </a:t>
            </a:r>
            <a:r>
              <a:rPr lang="en-US" altLang="zh-CN" dirty="0">
                <a:solidFill>
                  <a:srgbClr val="374154"/>
                </a:solidFill>
                <a:latin typeface="Gill Sans MT" panose="020B0502020104020203" pitchFamily="34" charset="0"/>
                <a:ea typeface="Microsoft YaHei" panose="020B0503020204020204" pitchFamily="34" charset="-122"/>
              </a:rPr>
              <a:t>_____</a:t>
            </a:r>
            <a:r>
              <a:rPr lang="zh-CN" altLang="en-US" dirty="0">
                <a:solidFill>
                  <a:srgbClr val="374154"/>
                </a:solidFill>
                <a:latin typeface="Gill Sans MT" panose="020B0502020104020203" pitchFamily="34" charset="0"/>
                <a:ea typeface="Microsoft YaHei" panose="020B0503020204020204" pitchFamily="34" charset="-122"/>
              </a:rPr>
              <a:t> </a:t>
            </a:r>
            <a:endParaRPr lang="zh-CN" altLang="en-US" dirty="0">
              <a:solidFill>
                <a:srgbClr val="374154"/>
              </a:solidFill>
            </a:endParaRPr>
          </a:p>
        </p:txBody>
      </p:sp>
      <p:sp>
        <p:nvSpPr>
          <p:cNvPr id="7" name="矩形 6">
            <a:extLst>
              <a:ext uri="{FF2B5EF4-FFF2-40B4-BE49-F238E27FC236}">
                <a16:creationId xmlns:a16="http://schemas.microsoft.com/office/drawing/2014/main" id="{E6AFC12C-FBC7-2E4E-97A8-7126D0A96D9D}"/>
              </a:ext>
            </a:extLst>
          </p:cNvPr>
          <p:cNvSpPr/>
          <p:nvPr/>
        </p:nvSpPr>
        <p:spPr>
          <a:xfrm>
            <a:off x="6744035" y="1324727"/>
            <a:ext cx="3456384" cy="369332"/>
          </a:xfrm>
          <a:prstGeom prst="rect">
            <a:avLst/>
          </a:prstGeom>
        </p:spPr>
        <p:txBody>
          <a:bodyPr wrap="square">
            <a:spAutoFit/>
          </a:bodyPr>
          <a:lstStyle/>
          <a:p>
            <a:pPr algn="ctr"/>
            <a:r>
              <a:rPr lang="en-US" altLang="zh-CN" dirty="0">
                <a:solidFill>
                  <a:srgbClr val="374154"/>
                </a:solidFill>
                <a:latin typeface="Gill Sans MT" panose="020B0502020104020203" pitchFamily="34" charset="0"/>
                <a:ea typeface="Microsoft YaHei" panose="020B0503020204020204" pitchFamily="34" charset="-122"/>
              </a:rPr>
              <a:t>ZOMI</a:t>
            </a:r>
            <a:r>
              <a:rPr lang="zh-CN" altLang="en-US" dirty="0">
                <a:solidFill>
                  <a:srgbClr val="374154"/>
                </a:solidFill>
                <a:latin typeface="Gill Sans MT" panose="020B0502020104020203" pitchFamily="34" charset="0"/>
                <a:ea typeface="Microsoft YaHei" panose="020B0503020204020204" pitchFamily="34" charset="-122"/>
              </a:rPr>
              <a:t> 经常大晚上更新 （视频） </a:t>
            </a:r>
            <a:endParaRPr lang="zh-CN" altLang="en-US" dirty="0">
              <a:solidFill>
                <a:srgbClr val="374154"/>
              </a:solidFill>
            </a:endParaRPr>
          </a:p>
        </p:txBody>
      </p:sp>
      <p:sp>
        <p:nvSpPr>
          <p:cNvPr id="8" name="矩形 7">
            <a:extLst>
              <a:ext uri="{FF2B5EF4-FFF2-40B4-BE49-F238E27FC236}">
                <a16:creationId xmlns:a16="http://schemas.microsoft.com/office/drawing/2014/main" id="{0EAA6BDF-F8E3-F148-B233-A6DD94544CDD}"/>
              </a:ext>
            </a:extLst>
          </p:cNvPr>
          <p:cNvSpPr/>
          <p:nvPr/>
        </p:nvSpPr>
        <p:spPr>
          <a:xfrm>
            <a:off x="1241336" y="5769532"/>
            <a:ext cx="3456384" cy="369332"/>
          </a:xfrm>
          <a:prstGeom prst="rect">
            <a:avLst/>
          </a:prstGeom>
        </p:spPr>
        <p:txBody>
          <a:bodyPr wrap="square">
            <a:spAutoFit/>
          </a:bodyPr>
          <a:lstStyle/>
          <a:p>
            <a:pPr algn="ctr"/>
            <a:r>
              <a:rPr lang="en-US" altLang="zh-CN" dirty="0">
                <a:solidFill>
                  <a:srgbClr val="374154"/>
                </a:solidFill>
                <a:latin typeface="Gill Sans MT" panose="020B0502020104020203" pitchFamily="34" charset="0"/>
                <a:ea typeface="Microsoft YaHei" panose="020B0503020204020204" pitchFamily="34" charset="-122"/>
              </a:rPr>
              <a:t>ZOMI</a:t>
            </a:r>
            <a:r>
              <a:rPr lang="zh-CN" altLang="en-US" dirty="0">
                <a:solidFill>
                  <a:srgbClr val="374154"/>
                </a:solidFill>
                <a:latin typeface="Gill Sans MT" panose="020B0502020104020203" pitchFamily="34" charset="0"/>
                <a:ea typeface="Microsoft YaHei" panose="020B0503020204020204" pitchFamily="34" charset="-122"/>
              </a:rPr>
              <a:t> 经常更新 </a:t>
            </a:r>
            <a:r>
              <a:rPr lang="en-US" altLang="zh-CN" dirty="0">
                <a:solidFill>
                  <a:srgbClr val="374154"/>
                </a:solidFill>
                <a:latin typeface="Gill Sans MT" panose="020B0502020104020203" pitchFamily="34" charset="0"/>
                <a:ea typeface="Microsoft YaHei" panose="020B0503020204020204" pitchFamily="34" charset="-122"/>
              </a:rPr>
              <a:t>____</a:t>
            </a:r>
            <a:r>
              <a:rPr lang="zh-CN" altLang="en-US" dirty="0">
                <a:solidFill>
                  <a:srgbClr val="374154"/>
                </a:solidFill>
                <a:latin typeface="Gill Sans MT" panose="020B0502020104020203" pitchFamily="34" charset="0"/>
                <a:ea typeface="Microsoft YaHei" panose="020B0503020204020204" pitchFamily="34" charset="-122"/>
              </a:rPr>
              <a:t> 在大晚上</a:t>
            </a:r>
            <a:endParaRPr lang="zh-CN" altLang="en-US" dirty="0">
              <a:solidFill>
                <a:srgbClr val="374154"/>
              </a:solidFill>
            </a:endParaRPr>
          </a:p>
        </p:txBody>
      </p:sp>
      <p:sp>
        <p:nvSpPr>
          <p:cNvPr id="10" name="矩形 9">
            <a:extLst>
              <a:ext uri="{FF2B5EF4-FFF2-40B4-BE49-F238E27FC236}">
                <a16:creationId xmlns:a16="http://schemas.microsoft.com/office/drawing/2014/main" id="{84673259-A860-934B-8ED1-3896EAB67964}"/>
              </a:ext>
            </a:extLst>
          </p:cNvPr>
          <p:cNvSpPr/>
          <p:nvPr/>
        </p:nvSpPr>
        <p:spPr>
          <a:xfrm>
            <a:off x="977990" y="1324727"/>
            <a:ext cx="3983077" cy="369332"/>
          </a:xfrm>
          <a:prstGeom prst="rect">
            <a:avLst/>
          </a:prstGeom>
        </p:spPr>
        <p:txBody>
          <a:bodyPr wrap="square">
            <a:spAutoFit/>
          </a:bodyPr>
          <a:lstStyle/>
          <a:p>
            <a:pPr algn="ctr"/>
            <a:r>
              <a:rPr lang="en-US" altLang="zh-CN" dirty="0">
                <a:solidFill>
                  <a:srgbClr val="374154"/>
                </a:solidFill>
                <a:latin typeface="Gill Sans MT" panose="020B0502020104020203" pitchFamily="34" charset="0"/>
                <a:ea typeface="Microsoft YaHei" panose="020B0503020204020204" pitchFamily="34" charset="-122"/>
              </a:rPr>
              <a:t>ZOMI</a:t>
            </a:r>
            <a:r>
              <a:rPr lang="zh-CN" altLang="en-US" dirty="0">
                <a:solidFill>
                  <a:srgbClr val="374154"/>
                </a:solidFill>
                <a:latin typeface="Gill Sans MT" panose="020B0502020104020203" pitchFamily="34" charset="0"/>
                <a:ea typeface="Microsoft YaHei" panose="020B0503020204020204" pitchFamily="34" charset="-122"/>
              </a:rPr>
              <a:t> 经常更新（视频）在大晚上</a:t>
            </a:r>
            <a:endParaRPr lang="zh-CN" altLang="en-US" dirty="0">
              <a:solidFill>
                <a:srgbClr val="374154"/>
              </a:solidFill>
            </a:endParaRPr>
          </a:p>
        </p:txBody>
      </p:sp>
      <p:pic>
        <p:nvPicPr>
          <p:cNvPr id="9" name="图片 8">
            <a:extLst>
              <a:ext uri="{FF2B5EF4-FFF2-40B4-BE49-F238E27FC236}">
                <a16:creationId xmlns:a16="http://schemas.microsoft.com/office/drawing/2014/main" id="{DEF60B2A-0E52-F340-ACFA-4F4B871A9DD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36010" y="1916832"/>
            <a:ext cx="3883596" cy="3539480"/>
          </a:xfrm>
          <a:prstGeom prst="rect">
            <a:avLst/>
          </a:prstGeom>
        </p:spPr>
      </p:pic>
      <p:pic>
        <p:nvPicPr>
          <p:cNvPr id="13" name="图片 12">
            <a:extLst>
              <a:ext uri="{FF2B5EF4-FFF2-40B4-BE49-F238E27FC236}">
                <a16:creationId xmlns:a16="http://schemas.microsoft.com/office/drawing/2014/main" id="{ECD47437-1BD0-1342-B25D-70CACE06F7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7200" y="1916832"/>
            <a:ext cx="3883596" cy="3539480"/>
          </a:xfrm>
          <a:prstGeom prst="rect">
            <a:avLst/>
          </a:prstGeom>
        </p:spPr>
      </p:pic>
    </p:spTree>
    <p:extLst>
      <p:ext uri="{BB962C8B-B14F-4D97-AF65-F5344CB8AC3E}">
        <p14:creationId xmlns:p14="http://schemas.microsoft.com/office/powerpoint/2010/main" val="114365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F0D337A-CA0B-3D42-A852-63BF822945EA}"/>
              </a:ext>
            </a:extLst>
          </p:cNvPr>
          <p:cNvSpPr>
            <a:spLocks noGrp="1"/>
          </p:cNvSpPr>
          <p:nvPr>
            <p:ph type="title"/>
          </p:nvPr>
        </p:nvSpPr>
        <p:spPr/>
        <p:txBody>
          <a:bodyPr/>
          <a:lstStyle/>
          <a:p>
            <a:r>
              <a:rPr lang="en-US" altLang="zh-CN" dirty="0"/>
              <a:t>GPT-1</a:t>
            </a:r>
            <a:r>
              <a:rPr lang="zh-CN" altLang="en-US" dirty="0"/>
              <a:t>：基于 </a:t>
            </a:r>
            <a:r>
              <a:rPr lang="en-US" altLang="zh-CN" dirty="0"/>
              <a:t>Transformer Decoder</a:t>
            </a:r>
            <a:r>
              <a:rPr lang="zh-CN" altLang="en-US" dirty="0"/>
              <a:t> 预训练 </a:t>
            </a:r>
            <a:r>
              <a:rPr lang="en-US" altLang="zh-CN" dirty="0"/>
              <a:t>+ </a:t>
            </a:r>
            <a:r>
              <a:rPr lang="zh-CN" altLang="en-US" dirty="0"/>
              <a:t>微调 </a:t>
            </a:r>
            <a:r>
              <a:rPr lang="en-US" altLang="zh-CN" dirty="0"/>
              <a:t>Finetune</a:t>
            </a:r>
            <a:endParaRPr lang="zh-CN" altLang="en-US" dirty="0"/>
          </a:p>
        </p:txBody>
      </p:sp>
      <p:sp>
        <p:nvSpPr>
          <p:cNvPr id="7" name="内容占位符 6">
            <a:extLst>
              <a:ext uri="{FF2B5EF4-FFF2-40B4-BE49-F238E27FC236}">
                <a16:creationId xmlns:a16="http://schemas.microsoft.com/office/drawing/2014/main" id="{51C4DAF4-086C-8247-8042-633A5B055CA8}"/>
              </a:ext>
            </a:extLst>
          </p:cNvPr>
          <p:cNvSpPr>
            <a:spLocks noGrp="1"/>
          </p:cNvSpPr>
          <p:nvPr>
            <p:ph sz="half" idx="1"/>
          </p:nvPr>
        </p:nvSpPr>
        <p:spPr/>
        <p:txBody>
          <a:bodyPr/>
          <a:lstStyle/>
          <a:p>
            <a:r>
              <a:rPr lang="en-US" altLang="zh-CN" dirty="0">
                <a:latin typeface="Gill Sans MT" panose="020B0502020104020203" pitchFamily="34" charset="0"/>
                <a:ea typeface="Microsoft YaHei" panose="020B0503020204020204" pitchFamily="34" charset="-122"/>
              </a:rPr>
              <a:t>GPT-1</a:t>
            </a:r>
            <a:r>
              <a:rPr lang="zh-CN" altLang="en-US" dirty="0">
                <a:latin typeface="Gill Sans MT" panose="020B0502020104020203" pitchFamily="34" charset="0"/>
                <a:ea typeface="Microsoft YaHei" panose="020B0503020204020204" pitchFamily="34" charset="-122"/>
              </a:rPr>
              <a:t> 预训练以语言模型作为目标任务，但是采用的是单向的语言模型</a:t>
            </a:r>
            <a:endParaRPr lang="en-US" altLang="zh-CN" dirty="0">
              <a:latin typeface="Gill Sans MT" panose="020B0502020104020203" pitchFamily="34" charset="0"/>
              <a:ea typeface="Microsoft YaHei" panose="020B0503020204020204" pitchFamily="34" charset="-122"/>
            </a:endParaRPr>
          </a:p>
          <a:p>
            <a:r>
              <a:rPr lang="en-US" altLang="zh-CN" dirty="0">
                <a:latin typeface="Gill Sans MT" panose="020B0502020104020203" pitchFamily="34" charset="0"/>
                <a:ea typeface="Microsoft YaHei" panose="020B0503020204020204" pitchFamily="34" charset="-122"/>
              </a:rPr>
              <a:t>Bert</a:t>
            </a:r>
            <a:r>
              <a:rPr lang="zh-CN" altLang="en-US" dirty="0">
                <a:latin typeface="Gill Sans MT" panose="020B0502020104020203" pitchFamily="34" charset="0"/>
                <a:ea typeface="Microsoft YaHei" panose="020B0503020204020204" pitchFamily="34" charset="-122"/>
              </a:rPr>
              <a:t> 网络结构类似于</a:t>
            </a:r>
            <a:r>
              <a:rPr lang="en-US" altLang="zh-CN" dirty="0">
                <a:latin typeface="Gill Sans MT" panose="020B0502020104020203" pitchFamily="34" charset="0"/>
                <a:ea typeface="Microsoft YaHei" panose="020B0503020204020204" pitchFamily="34" charset="-122"/>
              </a:rPr>
              <a:t>Transformer</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Encoder</a:t>
            </a:r>
            <a:r>
              <a:rPr lang="zh-CN" altLang="en-US" dirty="0">
                <a:latin typeface="Gill Sans MT" panose="020B0502020104020203" pitchFamily="34" charset="0"/>
                <a:ea typeface="Microsoft YaHei" panose="020B0503020204020204" pitchFamily="34" charset="-122"/>
              </a:rPr>
              <a:t> 部分，而 </a:t>
            </a:r>
            <a:r>
              <a:rPr lang="en-US" altLang="zh-CN" dirty="0">
                <a:latin typeface="Gill Sans MT" panose="020B0502020104020203" pitchFamily="34" charset="0"/>
                <a:ea typeface="Microsoft YaHei" panose="020B0503020204020204" pitchFamily="34" charset="-122"/>
              </a:rPr>
              <a:t>GPT</a:t>
            </a:r>
            <a:r>
              <a:rPr lang="zh-CN" altLang="en-US" dirty="0">
                <a:latin typeface="Gill Sans MT" panose="020B0502020104020203" pitchFamily="34" charset="0"/>
                <a:ea typeface="Microsoft YaHei" panose="020B0503020204020204" pitchFamily="34" charset="-122"/>
              </a:rPr>
              <a:t> 类似于 </a:t>
            </a:r>
            <a:r>
              <a:rPr lang="en-US" altLang="zh-CN" dirty="0">
                <a:latin typeface="Gill Sans MT" panose="020B0502020104020203" pitchFamily="34" charset="0"/>
                <a:ea typeface="Microsoft YaHei" panose="020B0503020204020204" pitchFamily="34" charset="-122"/>
              </a:rPr>
              <a:t>Transformer</a:t>
            </a:r>
            <a:r>
              <a:rPr lang="zh-CN" altLang="en-US" dirty="0">
                <a:latin typeface="Gill Sans MT" panose="020B0502020104020203" pitchFamily="34" charset="0"/>
                <a:ea typeface="Microsoft YaHei" panose="020B0503020204020204" pitchFamily="34" charset="-122"/>
              </a:rPr>
              <a:t> </a:t>
            </a:r>
            <a:r>
              <a:rPr lang="en-US" altLang="zh-CN" dirty="0">
                <a:latin typeface="Gill Sans MT" panose="020B0502020104020203" pitchFamily="34" charset="0"/>
                <a:ea typeface="Microsoft YaHei" panose="020B0503020204020204" pitchFamily="34" charset="-122"/>
              </a:rPr>
              <a:t>Decoder</a:t>
            </a:r>
            <a:r>
              <a:rPr lang="zh-CN" altLang="en-US" dirty="0">
                <a:latin typeface="Gill Sans MT" panose="020B0502020104020203" pitchFamily="34" charset="0"/>
                <a:ea typeface="Microsoft YaHei" panose="020B0503020204020204" pitchFamily="34" charset="-122"/>
              </a:rPr>
              <a:t>部分</a:t>
            </a:r>
            <a:endParaRPr lang="en-US" altLang="zh-CN" dirty="0">
              <a:latin typeface="Gill Sans MT" panose="020B0502020104020203" pitchFamily="34" charset="0"/>
              <a:ea typeface="Microsoft YaHei" panose="020B0503020204020204" pitchFamily="34" charset="-122"/>
            </a:endParaRPr>
          </a:p>
          <a:p>
            <a:r>
              <a:rPr lang="zh-CN" altLang="en-US" dirty="0">
                <a:latin typeface="Gill Sans MT" panose="020B0502020104020203" pitchFamily="34" charset="0"/>
                <a:ea typeface="Microsoft YaHei" panose="020B0503020204020204" pitchFamily="34" charset="-122"/>
              </a:rPr>
              <a:t>单从模型组成部分结构上来看，其最明显的在结构上的差异为 </a:t>
            </a:r>
            <a:r>
              <a:rPr lang="en-US" altLang="zh-CN" dirty="0">
                <a:latin typeface="Gill Sans MT" panose="020B0502020104020203" pitchFamily="34" charset="0"/>
                <a:ea typeface="Microsoft YaHei" panose="020B0503020204020204" pitchFamily="34" charset="-122"/>
              </a:rPr>
              <a:t>Multi-Head-Attention</a:t>
            </a:r>
            <a:r>
              <a:rPr lang="zh-CN" altLang="en-US" dirty="0">
                <a:latin typeface="Gill Sans MT" panose="020B0502020104020203" pitchFamily="34" charset="0"/>
                <a:ea typeface="Microsoft YaHei" panose="020B0503020204020204" pitchFamily="34" charset="-122"/>
              </a:rPr>
              <a:t> 和 </a:t>
            </a:r>
            <a:r>
              <a:rPr lang="en-US" altLang="zh-CN" dirty="0">
                <a:latin typeface="Gill Sans MT" panose="020B0502020104020203" pitchFamily="34" charset="0"/>
                <a:ea typeface="Microsoft YaHei" panose="020B0503020204020204" pitchFamily="34" charset="-122"/>
              </a:rPr>
              <a:t>Masked Multi-Head-Attention</a:t>
            </a:r>
            <a:endParaRPr lang="zh-CN" altLang="en-US" dirty="0">
              <a:latin typeface="Gill Sans MT" panose="020B0502020104020203" pitchFamily="34" charset="0"/>
              <a:ea typeface="Microsoft YaHei" panose="020B0503020204020204" pitchFamily="34" charset="-122"/>
            </a:endParaRPr>
          </a:p>
        </p:txBody>
      </p:sp>
      <p:sp>
        <p:nvSpPr>
          <p:cNvPr id="9" name="矩形 8">
            <a:extLst>
              <a:ext uri="{FF2B5EF4-FFF2-40B4-BE49-F238E27FC236}">
                <a16:creationId xmlns:a16="http://schemas.microsoft.com/office/drawing/2014/main" id="{B61EBBD0-BEDC-FE47-89FF-19313D33DD15}"/>
              </a:ext>
            </a:extLst>
          </p:cNvPr>
          <p:cNvSpPr/>
          <p:nvPr/>
        </p:nvSpPr>
        <p:spPr>
          <a:xfrm>
            <a:off x="6386413" y="6354949"/>
            <a:ext cx="4007768" cy="276999"/>
          </a:xfrm>
          <a:prstGeom prst="rect">
            <a:avLst/>
          </a:prstGeom>
        </p:spPr>
        <p:txBody>
          <a:bodyPr wrap="square">
            <a:spAutoFit/>
          </a:bodyPr>
          <a:lstStyle/>
          <a:p>
            <a:r>
              <a:rPr lang="en-US" altLang="zh-CN" sz="1200" u="sng" dirty="0">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Improving language understanding by generative pre-</a:t>
            </a:r>
            <a:r>
              <a:rPr lang="en-US" altLang="zh-CN" sz="1200" u="sng" dirty="0" err="1">
                <a:solidFill>
                  <a:srgbClr val="00FA00"/>
                </a:solidFill>
                <a:latin typeface="Gill Sans MT" panose="020B0502020104020203" pitchFamily="34" charset="0"/>
                <a:hlinkClick r:id="rId2">
                  <a:extLst>
                    <a:ext uri="{A12FA001-AC4F-418D-AE19-62706E023703}">
                      <ahyp:hlinkClr xmlns:ahyp="http://schemas.microsoft.com/office/drawing/2018/hyperlinkcolor" val="tx"/>
                    </a:ext>
                  </a:extLst>
                </a:hlinkClick>
              </a:rPr>
              <a:t>training</a:t>
            </a:r>
            <a:r>
              <a:rPr lang="en-US" altLang="zh-CN" sz="1200" u="sng" dirty="0" err="1">
                <a:solidFill>
                  <a:srgbClr val="00FA00"/>
                </a:solidFill>
                <a:latin typeface="Gill Sans MT" panose="020B0502020104020203" pitchFamily="34" charset="0"/>
              </a:rPr>
              <a:t>c</a:t>
            </a:r>
            <a:endParaRPr lang="en-US" altLang="zh-CN" sz="1200" i="0" dirty="0">
              <a:solidFill>
                <a:srgbClr val="00FA00"/>
              </a:solidFill>
              <a:effectLst/>
              <a:latin typeface="Gill Sans MT" panose="020B0502020104020203" pitchFamily="34" charset="0"/>
            </a:endParaRPr>
          </a:p>
        </p:txBody>
      </p:sp>
      <p:pic>
        <p:nvPicPr>
          <p:cNvPr id="11" name="图片 10">
            <a:extLst>
              <a:ext uri="{FF2B5EF4-FFF2-40B4-BE49-F238E27FC236}">
                <a16:creationId xmlns:a16="http://schemas.microsoft.com/office/drawing/2014/main" id="{1ACAB2EA-FDA7-7843-B21B-E45983E240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5973" y="3200865"/>
            <a:ext cx="6815264" cy="3095266"/>
          </a:xfrm>
          <a:prstGeom prst="rect">
            <a:avLst/>
          </a:prstGeom>
        </p:spPr>
      </p:pic>
    </p:spTree>
    <p:extLst>
      <p:ext uri="{BB962C8B-B14F-4D97-AF65-F5344CB8AC3E}">
        <p14:creationId xmlns:p14="http://schemas.microsoft.com/office/powerpoint/2010/main" val="388880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31504</TotalTime>
  <Words>1523</Words>
  <Application>Microsoft Macintosh PowerPoint</Application>
  <PresentationFormat>自定义</PresentationFormat>
  <Paragraphs>115</Paragraphs>
  <Slides>23</Slides>
  <Notes>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23</vt:i4>
      </vt:variant>
    </vt:vector>
  </HeadingPairs>
  <TitlesOfParts>
    <vt:vector size="42" baseType="lpstr">
      <vt:lpstr>黑体</vt:lpstr>
      <vt:lpstr>华文细黑</vt:lpstr>
      <vt:lpstr>Microsoft YaHei</vt:lpstr>
      <vt:lpstr>Microsoft YaHei</vt:lpstr>
      <vt:lpstr>FrutigerNext LT Bold</vt:lpstr>
      <vt:lpstr>FrutigerNext LT Light</vt:lpstr>
      <vt:lpstr>FrutigerNext LT Medium</vt:lpstr>
      <vt:lpstr>GEETYPE-SkyGB-Flash Reguar</vt:lpstr>
      <vt:lpstr>Arial</vt:lpstr>
      <vt:lpstr>Calibri</vt:lpstr>
      <vt:lpstr>Futura Medium</vt:lpstr>
      <vt:lpstr>Gill Sans MT</vt:lpstr>
      <vt:lpstr>Wingdings</vt:lpstr>
      <vt:lpstr>Title1</vt:lpstr>
      <vt:lpstr>Title2</vt:lpstr>
      <vt:lpstr>content01</vt:lpstr>
      <vt:lpstr>Content02</vt:lpstr>
      <vt:lpstr>code01</vt:lpstr>
      <vt:lpstr>Thankyou</vt:lpstr>
      <vt:lpstr>PowerPoint 演示文稿</vt:lpstr>
      <vt:lpstr>PowerPoint 演示文稿</vt:lpstr>
      <vt:lpstr>从GPT1/2到GPT3 微调到prompt学习的过渡</vt:lpstr>
      <vt:lpstr>GPT 系列</vt:lpstr>
      <vt:lpstr>GPT-1：基于 Transformer Decoder 预训练 + 微调 Finetune</vt:lpstr>
      <vt:lpstr>PowerPoint 演示文稿</vt:lpstr>
      <vt:lpstr>GPT 与 Bert 区别</vt:lpstr>
      <vt:lpstr>GPT 与 Bert 区别</vt:lpstr>
      <vt:lpstr>GPT-1：基于 Transformer Decoder 预训练 + 微调 Finetune</vt:lpstr>
      <vt:lpstr>GPT-1：基于 Transformer Decoder 预训练 + 微调 Finetune</vt:lpstr>
      <vt:lpstr>GPT-2：舍弃微调，直接利用 zero-short learning</vt:lpstr>
      <vt:lpstr>GPT-2：舍弃微调，直接利用 zero-short learning</vt:lpstr>
      <vt:lpstr>GPT3：开启 NLP 新范式 prompt，实现小样本学习</vt:lpstr>
      <vt:lpstr>GPT3：开启 NLP 新范式 prompt，实现小样本学习</vt:lpstr>
      <vt:lpstr>GPT3：开启 NLP 新范式 prompt，实现小样本学习</vt:lpstr>
      <vt:lpstr>GPT3：开启 NLP 新范式 prompt，实现小样本学习</vt:lpstr>
      <vt:lpstr>GPT 系列总结</vt:lpstr>
      <vt:lpstr>GPT 系列总结</vt:lpstr>
      <vt:lpstr>提示(Prompt Learning)学习 vs 指示学习(Instruct Learning)</vt:lpstr>
      <vt:lpstr>提示(Prompt Learning)学习 vs 指示学习(Instruct Learning)</vt:lpstr>
      <vt:lpstr>提示(Prompt Learning)学习 vs 指示学习(Instruct Learning)</vt:lpstr>
      <vt:lpstr>引用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5583</cp:revision>
  <dcterms:created xsi:type="dcterms:W3CDTF">2015-01-14T10:38:57Z</dcterms:created>
  <dcterms:modified xsi:type="dcterms:W3CDTF">2023-02-12T16:05:35Z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